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40" r:id="rId2"/>
    <p:sldId id="326" r:id="rId3"/>
    <p:sldId id="260" r:id="rId4"/>
    <p:sldId id="296" r:id="rId5"/>
    <p:sldId id="261" r:id="rId6"/>
    <p:sldId id="331" r:id="rId7"/>
    <p:sldId id="291" r:id="rId8"/>
    <p:sldId id="295" r:id="rId9"/>
    <p:sldId id="327" r:id="rId10"/>
    <p:sldId id="328" r:id="rId11"/>
    <p:sldId id="339" r:id="rId12"/>
    <p:sldId id="298" r:id="rId13"/>
    <p:sldId id="299" r:id="rId14"/>
    <p:sldId id="309" r:id="rId15"/>
    <p:sldId id="319" r:id="rId16"/>
    <p:sldId id="301" r:id="rId17"/>
    <p:sldId id="330" r:id="rId18"/>
    <p:sldId id="303" r:id="rId19"/>
    <p:sldId id="304" r:id="rId20"/>
    <p:sldId id="332" r:id="rId21"/>
    <p:sldId id="305" r:id="rId22"/>
    <p:sldId id="333" r:id="rId23"/>
    <p:sldId id="302" r:id="rId24"/>
    <p:sldId id="334" r:id="rId25"/>
    <p:sldId id="306" r:id="rId26"/>
    <p:sldId id="341" r:id="rId27"/>
    <p:sldId id="336" r:id="rId28"/>
    <p:sldId id="286" r:id="rId29"/>
    <p:sldId id="289" r:id="rId30"/>
    <p:sldId id="344" r:id="rId31"/>
    <p:sldId id="343" r:id="rId32"/>
    <p:sldId id="290" r:id="rId33"/>
    <p:sldId id="342" r:id="rId3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CCCC"/>
    <a:srgbClr val="009999"/>
    <a:srgbClr val="66FFFF"/>
    <a:srgbClr val="FFFFFF"/>
    <a:srgbClr val="FFFFF3"/>
    <a:srgbClr val="477AC9"/>
    <a:srgbClr val="F0048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5570" autoAdjust="0"/>
    <p:restoredTop sz="94660"/>
  </p:normalViewPr>
  <p:slideViewPr>
    <p:cSldViewPr snapToObjects="1">
      <p:cViewPr varScale="1">
        <p:scale>
          <a:sx n="102" d="100"/>
          <a:sy n="102" d="100"/>
        </p:scale>
        <p:origin x="-1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88" d="100"/>
        <a:sy n="288" d="100"/>
      </p:scale>
      <p:origin x="0" y="31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7" Type="http://schemas.openxmlformats.org/officeDocument/2006/relationships/slide" Target="slides/slide6.xml"/><Relationship Id="rId3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esProps" Target="pres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41A65A-3C90-6546-8781-F02C878BC5EC}" type="datetimeFigureOut">
              <a:rPr lang="en-US"/>
              <a:pPr>
                <a:defRPr/>
              </a:pPr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2C4C45-E75A-C342-B907-64CBBD9B4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7475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5E6894-C8F1-5547-A473-AB169A03D360}" type="datetime1">
              <a:rPr lang="en-US"/>
              <a:pPr>
                <a:defRPr/>
              </a:pPr>
              <a:t>5/24/13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CB07C7-5DCE-7941-8409-7944EF0830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85550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hyperlink" Target="http://www.w3.org/TR/prov-o/%23value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Relationship Id="rId3" Type="http://schemas.openxmlformats.org/officeDocument/2006/relationships/hyperlink" Target="http://www.w3.org/TR/prov-o/%23hadPrimarySource" TargetMode="External"/></Relationships>
</file>

<file path=ppt/notesSlides/_rels/notesSlide2.xml.rels><?xml version="1.0" encoding="UTF-8" standalone="yes"?>
<Relationships xmlns="http://schemas.openxmlformats.org/package/2006/relationships"><Relationship Id="rId4" Type="http://schemas.openxmlformats.org/officeDocument/2006/relationships/hyperlink" Target="http://www.w3.org/TR/prov-o/%23value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Relationship Id="rId3" Type="http://schemas.openxmlformats.org/officeDocument/2006/relationships/hyperlink" Target="http://www.w3.org/TR/prov-o/%23hadPrimarySource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 charset="0"/>
                <a:ea typeface="ＭＳ Ｐゴシック" charset="0"/>
              </a:rPr>
              <a:t>7 classes + 18 properties</a:t>
            </a:r>
          </a:p>
          <a:p>
            <a:pPr marL="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 Bundle of PROV-O assertions is an abstract set of RDF triples, and adding or removing a triple creates a new distinct Bundle of PROV-O assertions.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prov:Plan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is an entity that represents a set of actions or steps intended by one or more agents to achieve some goals.</a:t>
            </a: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-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  <a:hlinkClick r:id="rId3"/>
              </a:rPr>
              <a:t>prov:hadPrimarySource cites a preceding Entity produced by some agent with direct experience and knowledge about the topic (such as a reading from a sensor, or a journal written during an historical event).</a:t>
            </a:r>
            <a:endParaRPr lang="en-US" sz="1200" u="sng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>
              <a:buFontTx/>
              <a:buChar char="-"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The property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  <a:hlinkClick r:id="rId4"/>
              </a:rPr>
              <a:t>prov:value provides a literal value that is a direct representation of an entity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 charset="0"/>
                <a:ea typeface="ＭＳ Ｐゴシック" charset="0"/>
              </a:rPr>
              <a:t>7 classes + 18 properties</a:t>
            </a:r>
          </a:p>
          <a:p>
            <a:pPr marL="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 Bundle of PROV-O assertions is an abstract set of RDF triples, and adding or removing a triple creates a new distinct Bundle of PROV-O assertions.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prov:Plan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is an entity that represents a set of actions or steps intended by one or more agents to achieve some goals.</a:t>
            </a: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-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  <a:hlinkClick r:id="rId3"/>
              </a:rPr>
              <a:t>prov:hadPrimarySource cites a preceding Entity produced by some agent with direct experience and knowledge about the topic (such as a reading from a sensor, or a journal written during an historical event).</a:t>
            </a:r>
            <a:endParaRPr lang="en-US" sz="1200" u="sng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>
              <a:buFontTx/>
              <a:buChar char="-"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The property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  <a:hlinkClick r:id="rId4"/>
              </a:rPr>
              <a:t>prov:value provides a literal value that is a direct representation of an entity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Pointing to the </a:t>
            </a:r>
            <a:r>
              <a:rPr lang="en-GB" dirty="0" err="1" smtClean="0"/>
              <a:t>wiki</a:t>
            </a:r>
            <a:r>
              <a:rPr lang="en-GB" dirty="0" smtClean="0"/>
              <a:t> text</a:t>
            </a:r>
            <a:r>
              <a:rPr lang="en-GB" baseline="0" dirty="0" smtClean="0"/>
              <a:t> that was generated at a specific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13 instead of 14??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13 instead of 14??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13 instead of 14??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What’s </a:t>
            </a:r>
            <a:r>
              <a:rPr lang="en-US" dirty="0" err="1" smtClean="0"/>
              <a:t>th</a:t>
            </a:r>
            <a:r>
              <a:rPr lang="en-GB" dirty="0" err="1" smtClean="0"/>
              <a:t>e</a:t>
            </a:r>
            <a:r>
              <a:rPr lang="en-GB" dirty="0" smtClean="0"/>
              <a:t> point of this slide?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CB07C7-5DCE-7941-8409-7944EF08308A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F4BB5-1EA0-CF4B-B430-C868D4BA3C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825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198F-9645-D840-BFC3-7849E08A8F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4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E049-7319-F346-829F-975CABCCC1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868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21E4A-21DD-AE4D-97B0-E6537324FAA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963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6DB82-DE8B-494B-A4B7-A4B07AE5EF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049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CC95-42C2-5243-A291-E6968DF572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527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19B5A-BE12-5D40-BC7D-DEF4A976E4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083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7A0A2-EAD1-AB44-A337-93A732D595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537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423CB-FA3F-774B-8925-8EA493DC22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142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8AAF4-EDAC-854E-A290-E35E332451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218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BC5D4-6A52-6746-B3A8-89D0D8B9DBD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703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350" y="6356350"/>
            <a:ext cx="6264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 smtClean="0">
                <a:solidFill>
                  <a:schemeClr val="tx1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tx1"/>
                </a:solidFill>
                <a:latin typeface="Calibri" charset="0"/>
              </a:defRPr>
            </a:lvl1pPr>
          </a:lstStyle>
          <a:p>
            <a:pPr>
              <a:defRPr/>
            </a:pPr>
            <a:fld id="{FF90575D-40E3-E646-ACCC-DD56B32CDC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3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3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5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emf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emf"/><Relationship Id="rId5" Type="http://schemas.openxmlformats.org/officeDocument/2006/relationships/image" Target="../media/image21.emf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emf"/><Relationship Id="rId5" Type="http://schemas.openxmlformats.org/officeDocument/2006/relationships/image" Target="../media/image2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 Walk Through PROV-O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Jun Zhao</a:t>
            </a:r>
          </a:p>
          <a:p>
            <a:r>
              <a:rPr lang="en-GB" dirty="0" smtClean="0"/>
              <a:t>University of Oxford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Expanded Terms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sng" smtClean="0"/>
              <a:t>Classes</a:t>
            </a:r>
          </a:p>
          <a:p>
            <a:r>
              <a:rPr lang="en-GB" smtClean="0"/>
              <a:t>Entity</a:t>
            </a:r>
          </a:p>
          <a:p>
            <a:pPr lvl="1"/>
            <a:r>
              <a:rPr lang="en-GB" smtClean="0"/>
              <a:t>Plan</a:t>
            </a:r>
          </a:p>
          <a:p>
            <a:pPr lvl="1"/>
            <a:r>
              <a:rPr lang="en-GB" smtClean="0"/>
              <a:t>Collection</a:t>
            </a:r>
          </a:p>
          <a:p>
            <a:pPr lvl="1"/>
            <a:r>
              <a:rPr lang="en-GB" smtClean="0"/>
              <a:t>Bundle</a:t>
            </a:r>
          </a:p>
          <a:p>
            <a:r>
              <a:rPr lang="en-GB" smtClean="0"/>
              <a:t>Agent</a:t>
            </a:r>
          </a:p>
          <a:p>
            <a:pPr lvl="1"/>
            <a:r>
              <a:rPr lang="en-GB" smtClean="0"/>
              <a:t>Person</a:t>
            </a:r>
          </a:p>
          <a:p>
            <a:pPr lvl="1"/>
            <a:r>
              <a:rPr lang="en-GB" smtClean="0"/>
              <a:t>Organization</a:t>
            </a:r>
          </a:p>
          <a:p>
            <a:pPr lvl="1"/>
            <a:r>
              <a:rPr lang="en-GB" smtClean="0"/>
              <a:t>SoftwareAgent</a:t>
            </a:r>
          </a:p>
          <a:p>
            <a:r>
              <a:rPr lang="en-GB" smtClean="0"/>
              <a:t>Location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3886200" y="1600200"/>
            <a:ext cx="50292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sng" dirty="0" smtClean="0"/>
              <a:t>Properties</a:t>
            </a:r>
          </a:p>
          <a:p>
            <a:r>
              <a:rPr lang="en-GB" dirty="0" err="1" smtClean="0"/>
              <a:t>Derivation(wasDerviedFrom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prov:wasRevisionOf</a:t>
            </a:r>
            <a:endParaRPr lang="en-GB" dirty="0" smtClean="0"/>
          </a:p>
          <a:p>
            <a:pPr lvl="1"/>
            <a:r>
              <a:rPr lang="en-GB" dirty="0" err="1" smtClean="0"/>
              <a:t>prov:wasQuotedFrom</a:t>
            </a:r>
            <a:endParaRPr lang="en-GB" dirty="0" smtClean="0"/>
          </a:p>
          <a:p>
            <a:pPr lvl="1"/>
            <a:r>
              <a:rPr lang="en-GB" smtClean="0"/>
              <a:t>prov:hadPrimiarySource</a:t>
            </a:r>
            <a:endParaRPr lang="en-GB" dirty="0" smtClean="0"/>
          </a:p>
          <a:p>
            <a:pPr lvl="1"/>
            <a:r>
              <a:rPr lang="en-GB" dirty="0" err="1" smtClean="0"/>
              <a:t>prov:wasInfluencedBy</a:t>
            </a:r>
            <a:endParaRPr lang="en-GB" dirty="0" smtClean="0"/>
          </a:p>
          <a:p>
            <a:r>
              <a:rPr lang="en-GB" dirty="0" err="1" smtClean="0"/>
              <a:t>Statefulness</a:t>
            </a:r>
            <a:r>
              <a:rPr lang="en-GB" dirty="0" smtClean="0"/>
              <a:t>/General </a:t>
            </a:r>
            <a:r>
              <a:rPr lang="en-GB" dirty="0" err="1" smtClean="0"/>
              <a:t>v.s</a:t>
            </a:r>
            <a:r>
              <a:rPr lang="en-GB" dirty="0" smtClean="0"/>
              <a:t>. specific</a:t>
            </a:r>
          </a:p>
          <a:p>
            <a:pPr lvl="1"/>
            <a:r>
              <a:rPr lang="en-GB" dirty="0" err="1" smtClean="0"/>
              <a:t>prov:specializationOf</a:t>
            </a:r>
            <a:r>
              <a:rPr lang="en-GB" dirty="0" smtClean="0"/>
              <a:t>, </a:t>
            </a:r>
            <a:r>
              <a:rPr lang="en-GB" dirty="0" err="1" smtClean="0"/>
              <a:t>prov:alternateOf</a:t>
            </a:r>
            <a:endParaRPr lang="en-GB" dirty="0" smtClean="0"/>
          </a:p>
          <a:p>
            <a:r>
              <a:rPr lang="en-GB" dirty="0" smtClean="0"/>
              <a:t>Location</a:t>
            </a:r>
          </a:p>
          <a:p>
            <a:pPr lvl="1"/>
            <a:r>
              <a:rPr lang="en-GB" dirty="0" err="1" smtClean="0"/>
              <a:t>prov:atLocation</a:t>
            </a:r>
            <a:endParaRPr lang="en-GB" dirty="0" smtClean="0"/>
          </a:p>
          <a:p>
            <a:r>
              <a:rPr lang="en-GB" dirty="0" err="1" smtClean="0"/>
              <a:t>prov:value</a:t>
            </a:r>
            <a:endParaRPr lang="en-GB" dirty="0" smtClean="0"/>
          </a:p>
          <a:p>
            <a:r>
              <a:rPr lang="en-GB" dirty="0" smtClean="0"/>
              <a:t>Generation </a:t>
            </a:r>
            <a:r>
              <a:rPr lang="en-GB" dirty="0" err="1" smtClean="0"/>
              <a:t>v.s</a:t>
            </a:r>
            <a:r>
              <a:rPr lang="en-GB" dirty="0" smtClean="0"/>
              <a:t>. Invalidation</a:t>
            </a:r>
          </a:p>
          <a:p>
            <a:pPr lvl="1"/>
            <a:r>
              <a:rPr lang="en-US" dirty="0" smtClean="0"/>
              <a:t>T</a:t>
            </a:r>
            <a:r>
              <a:rPr lang="en-GB" dirty="0" err="1" smtClean="0"/>
              <a:t>ime</a:t>
            </a:r>
            <a:r>
              <a:rPr lang="en-GB" dirty="0" smtClean="0"/>
              <a:t>: </a:t>
            </a:r>
            <a:r>
              <a:rPr lang="en-GB" dirty="0" err="1" smtClean="0"/>
              <a:t>prov:wasInvalidatedAt</a:t>
            </a:r>
            <a:r>
              <a:rPr lang="en-GB" dirty="0" smtClean="0"/>
              <a:t>, </a:t>
            </a:r>
            <a:r>
              <a:rPr lang="en-GB" dirty="0" err="1" smtClean="0"/>
              <a:t>prov:wasGeneratedAt</a:t>
            </a:r>
            <a:endParaRPr lang="en-GB" dirty="0" smtClean="0"/>
          </a:p>
          <a:p>
            <a:r>
              <a:rPr lang="en-GB" dirty="0" smtClean="0"/>
              <a:t>Activity &lt;-&gt; Entity</a:t>
            </a:r>
          </a:p>
          <a:p>
            <a:pPr lvl="1"/>
            <a:r>
              <a:rPr lang="en-GB" dirty="0" smtClean="0"/>
              <a:t>Generation, invalidation, start and end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457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smtClean="0">
                <a:latin typeface="+mn-lt"/>
              </a:rPr>
              <a:t>27/05/13</a:t>
            </a:r>
            <a:endParaRPr lang="en-GB" sz="2000" dirty="0">
              <a:latin typeface="+mn-lt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599DAD8-19AB-4549-AA28-EA4D4A8EB7D8}" type="slidenum">
              <a:rPr lang="en-GB" smtClean="0">
                <a:latin typeface="+mn-lt"/>
              </a:rPr>
              <a:pPr/>
              <a:t>10</a:t>
            </a:fld>
            <a:endParaRPr lang="en-GB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78" y="4394200"/>
            <a:ext cx="2311922" cy="2463800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403350" y="6356350"/>
            <a:ext cx="6264275" cy="365125"/>
          </a:xfr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Expanded Terms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sng" dirty="0" smtClean="0"/>
              <a:t>Classes</a:t>
            </a:r>
          </a:p>
          <a:p>
            <a:r>
              <a:rPr lang="en-GB" dirty="0" smtClean="0"/>
              <a:t>Entity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Plan</a:t>
            </a:r>
          </a:p>
          <a:p>
            <a:pPr lvl="1"/>
            <a:r>
              <a:rPr lang="en-GB" dirty="0" smtClean="0">
                <a:solidFill>
                  <a:srgbClr val="BFBFBF"/>
                </a:solidFill>
              </a:rPr>
              <a:t>Collection</a:t>
            </a:r>
          </a:p>
          <a:p>
            <a:pPr lvl="1"/>
            <a:r>
              <a:rPr lang="en-GB" dirty="0" smtClean="0"/>
              <a:t>Bundle</a:t>
            </a:r>
          </a:p>
          <a:p>
            <a:r>
              <a:rPr lang="en-GB" dirty="0" smtClean="0">
                <a:solidFill>
                  <a:srgbClr val="BFBFBF"/>
                </a:solidFill>
              </a:rPr>
              <a:t>Agent</a:t>
            </a:r>
          </a:p>
          <a:p>
            <a:pPr lvl="1"/>
            <a:r>
              <a:rPr lang="en-GB" dirty="0" smtClean="0">
                <a:solidFill>
                  <a:srgbClr val="BFBFBF"/>
                </a:solidFill>
              </a:rPr>
              <a:t>Person</a:t>
            </a:r>
          </a:p>
          <a:p>
            <a:pPr lvl="1"/>
            <a:r>
              <a:rPr lang="en-GB" dirty="0" smtClean="0">
                <a:solidFill>
                  <a:srgbClr val="BFBFBF"/>
                </a:solidFill>
              </a:rPr>
              <a:t>Organization</a:t>
            </a: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SoftwareAgent</a:t>
            </a:r>
            <a:endParaRPr lang="en-GB" dirty="0" smtClean="0">
              <a:solidFill>
                <a:srgbClr val="BFBFBF"/>
              </a:solidFill>
            </a:endParaRPr>
          </a:p>
          <a:p>
            <a:r>
              <a:rPr lang="en-GB" dirty="0" smtClean="0">
                <a:solidFill>
                  <a:srgbClr val="BFBFBF"/>
                </a:solidFill>
              </a:rPr>
              <a:t>Location</a:t>
            </a:r>
            <a:endParaRPr lang="en-GB" dirty="0">
              <a:solidFill>
                <a:srgbClr val="BFBFBF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3886200" y="1600200"/>
            <a:ext cx="50292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sng" dirty="0" smtClean="0"/>
              <a:t>Properties</a:t>
            </a:r>
          </a:p>
          <a:p>
            <a:r>
              <a:rPr lang="en-GB" dirty="0" err="1" smtClean="0">
                <a:solidFill>
                  <a:srgbClr val="BFBFBF"/>
                </a:solidFill>
              </a:rPr>
              <a:t>Derivation(wasDerviedFrom</a:t>
            </a:r>
            <a:r>
              <a:rPr lang="en-GB" dirty="0" smtClean="0">
                <a:solidFill>
                  <a:srgbClr val="BFBFBF"/>
                </a:solidFill>
              </a:rPr>
              <a:t>)</a:t>
            </a: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prov:wasRevisionOf</a:t>
            </a:r>
            <a:endParaRPr lang="en-GB" dirty="0" smtClean="0">
              <a:solidFill>
                <a:srgbClr val="BFBFBF"/>
              </a:solidFill>
            </a:endParaRP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prov:wasQuotedFrom</a:t>
            </a:r>
            <a:endParaRPr lang="en-GB" dirty="0" smtClean="0">
              <a:solidFill>
                <a:srgbClr val="BFBFBF"/>
              </a:solidFill>
            </a:endParaRP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prov:hadPrimiarySource</a:t>
            </a:r>
            <a:endParaRPr lang="en-GB" dirty="0" smtClean="0">
              <a:solidFill>
                <a:srgbClr val="BFBFBF"/>
              </a:solidFill>
            </a:endParaRP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prov:wasInfluencedBy</a:t>
            </a:r>
            <a:endParaRPr lang="en-GB" dirty="0" smtClean="0">
              <a:solidFill>
                <a:srgbClr val="BFBFBF"/>
              </a:solidFill>
            </a:endParaRPr>
          </a:p>
          <a:p>
            <a:r>
              <a:rPr lang="en-GB" dirty="0" err="1" smtClean="0"/>
              <a:t>Statefulness</a:t>
            </a:r>
            <a:r>
              <a:rPr lang="en-GB" dirty="0" smtClean="0"/>
              <a:t>/General </a:t>
            </a:r>
            <a:r>
              <a:rPr lang="en-GB" dirty="0" err="1" smtClean="0"/>
              <a:t>v.s</a:t>
            </a:r>
            <a:r>
              <a:rPr lang="en-GB" dirty="0" smtClean="0"/>
              <a:t>. specific</a:t>
            </a:r>
          </a:p>
          <a:p>
            <a:pPr lvl="1"/>
            <a:r>
              <a:rPr lang="en-GB" dirty="0" err="1" smtClean="0"/>
              <a:t>prov:specializationOf</a:t>
            </a:r>
            <a:r>
              <a:rPr lang="en-GB" dirty="0" smtClean="0"/>
              <a:t>, </a:t>
            </a:r>
            <a:r>
              <a:rPr lang="en-GB" dirty="0" err="1" smtClean="0"/>
              <a:t>prov:alternateOf</a:t>
            </a:r>
            <a:endParaRPr lang="en-GB" dirty="0" smtClean="0"/>
          </a:p>
          <a:p>
            <a:r>
              <a:rPr lang="en-GB" dirty="0" smtClean="0">
                <a:solidFill>
                  <a:srgbClr val="BFBFBF"/>
                </a:solidFill>
              </a:rPr>
              <a:t>Location</a:t>
            </a:r>
          </a:p>
          <a:p>
            <a:pPr lvl="1"/>
            <a:r>
              <a:rPr lang="en-GB" dirty="0" err="1" smtClean="0">
                <a:solidFill>
                  <a:srgbClr val="BFBFBF"/>
                </a:solidFill>
              </a:rPr>
              <a:t>prov:atLocation</a:t>
            </a:r>
            <a:endParaRPr lang="en-GB" dirty="0" smtClean="0">
              <a:solidFill>
                <a:srgbClr val="BFBFBF"/>
              </a:solidFill>
            </a:endParaRPr>
          </a:p>
          <a:p>
            <a:r>
              <a:rPr lang="en-GB" dirty="0" err="1" smtClean="0"/>
              <a:t>prov:value</a:t>
            </a:r>
            <a:endParaRPr lang="en-GB" dirty="0" smtClean="0"/>
          </a:p>
          <a:p>
            <a:r>
              <a:rPr lang="en-GB" dirty="0" smtClean="0">
                <a:solidFill>
                  <a:srgbClr val="BFBFBF"/>
                </a:solidFill>
              </a:rPr>
              <a:t>Generation </a:t>
            </a:r>
            <a:r>
              <a:rPr lang="en-GB" dirty="0" err="1" smtClean="0">
                <a:solidFill>
                  <a:srgbClr val="BFBFBF"/>
                </a:solidFill>
              </a:rPr>
              <a:t>v.s</a:t>
            </a:r>
            <a:r>
              <a:rPr lang="en-GB" dirty="0" smtClean="0">
                <a:solidFill>
                  <a:srgbClr val="BFBFBF"/>
                </a:solidFill>
              </a:rPr>
              <a:t>. Invalidation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T</a:t>
            </a:r>
            <a:r>
              <a:rPr lang="en-GB" dirty="0" err="1" smtClean="0">
                <a:solidFill>
                  <a:srgbClr val="BFBFBF"/>
                </a:solidFill>
              </a:rPr>
              <a:t>ime</a:t>
            </a:r>
            <a:r>
              <a:rPr lang="en-GB" dirty="0" smtClean="0">
                <a:solidFill>
                  <a:srgbClr val="BFBFBF"/>
                </a:solidFill>
              </a:rPr>
              <a:t>: </a:t>
            </a:r>
            <a:r>
              <a:rPr lang="en-GB" dirty="0" err="1" smtClean="0">
                <a:solidFill>
                  <a:srgbClr val="BFBFBF"/>
                </a:solidFill>
              </a:rPr>
              <a:t>prov:wasInvalidatedAt</a:t>
            </a:r>
            <a:r>
              <a:rPr lang="en-GB" dirty="0" smtClean="0">
                <a:solidFill>
                  <a:srgbClr val="BFBFBF"/>
                </a:solidFill>
              </a:rPr>
              <a:t>, </a:t>
            </a:r>
            <a:r>
              <a:rPr lang="en-GB" dirty="0" err="1" smtClean="0">
                <a:solidFill>
                  <a:srgbClr val="BFBFBF"/>
                </a:solidFill>
              </a:rPr>
              <a:t>prov:wasGeneratedAt</a:t>
            </a:r>
            <a:endParaRPr lang="en-GB" dirty="0" smtClean="0">
              <a:solidFill>
                <a:srgbClr val="BFBFBF"/>
              </a:solidFill>
            </a:endParaRPr>
          </a:p>
          <a:p>
            <a:r>
              <a:rPr lang="en-GB" dirty="0" smtClean="0">
                <a:solidFill>
                  <a:srgbClr val="BFBFBF"/>
                </a:solidFill>
              </a:rPr>
              <a:t>Activity &lt;-&gt; Entity</a:t>
            </a:r>
          </a:p>
          <a:p>
            <a:pPr lvl="1"/>
            <a:r>
              <a:rPr lang="en-GB" dirty="0" smtClean="0">
                <a:solidFill>
                  <a:srgbClr val="BFBFBF"/>
                </a:solidFill>
              </a:rPr>
              <a:t>Generation, invalidation, start and end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457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smtClean="0">
                <a:latin typeface="+mn-lt"/>
                <a:cs typeface="Calibri (Headings)"/>
              </a:rPr>
              <a:t>27/05/13</a:t>
            </a:r>
            <a:endParaRPr lang="en-GB" sz="2000" dirty="0">
              <a:latin typeface="+mn-lt"/>
              <a:cs typeface="Calibri (Headings)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599DAD8-19AB-4549-AA28-EA4D4A8EB7D8}" type="slidenum">
              <a:rPr lang="en-GB" sz="2000" smtClean="0">
                <a:latin typeface="+mn-lt"/>
              </a:rPr>
              <a:pPr/>
              <a:t>11</a:t>
            </a:fld>
            <a:endParaRPr lang="en-GB" sz="2000" dirty="0">
              <a:latin typeface="+mn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403350" y="6356350"/>
            <a:ext cx="6264275" cy="365125"/>
          </a:xfr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Expanded Terms (1/3)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prov:value</a:t>
            </a:r>
            <a:r>
              <a:rPr lang="en-US" sz="36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prov:wasQuotedFrom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36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2FD7C19-31B9-F740-9EBD-AB207F479CFF}" type="slidenum">
              <a:rPr lang="en-GB" sz="2000">
                <a:latin typeface="Calibri" charset="0"/>
              </a:rPr>
              <a:pPr eaLnBrk="1" hangingPunct="1"/>
              <a:t>12</a:t>
            </a:fld>
            <a:endParaRPr lang="en-GB" sz="2000">
              <a:latin typeface="Calibri" charset="0"/>
            </a:endParaRPr>
          </a:p>
        </p:txBody>
      </p:sp>
      <p:pic>
        <p:nvPicPr>
          <p:cNvPr id="4" name="Picture 3" descr="Screen Shot 2012-11-11 at 3.41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7688" y="1988840"/>
            <a:ext cx="8686800" cy="1936792"/>
          </a:xfrm>
          <a:prstGeom prst="rect">
            <a:avLst/>
          </a:prstGeom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259632" y="4653136"/>
            <a:ext cx="6192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prov:value</a:t>
            </a:r>
            <a:r>
              <a:rPr lang="en-US" sz="2000" dirty="0" smtClean="0"/>
              <a:t> provides direct representation of an entity.</a:t>
            </a:r>
          </a:p>
          <a:p>
            <a:pPr eaLnBrk="1" hangingPunct="1"/>
            <a:r>
              <a:rPr lang="en-US" sz="2000" dirty="0" smtClean="0"/>
              <a:t>It is similar to </a:t>
            </a:r>
            <a:r>
              <a:rPr lang="en-US" sz="2000" dirty="0" err="1" smtClean="0"/>
              <a:t>rdf:value</a:t>
            </a:r>
            <a:r>
              <a:rPr lang="en-US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1-11 at 3.47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9512" y="1268760"/>
            <a:ext cx="8820472" cy="3988134"/>
          </a:xfrm>
          <a:prstGeom prst="rect">
            <a:avLst/>
          </a:prstGeom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Expanded Terms (2/3)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prov:specializationOf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ADCEB6-63AF-4846-BBA0-B6C4D6E9EF35}" type="slidenum">
              <a:rPr lang="en-GB" sz="2000">
                <a:latin typeface="Calibri" charset="0"/>
              </a:rPr>
              <a:pPr eaLnBrk="1" hangingPunct="1"/>
              <a:t>13</a:t>
            </a:fld>
            <a:endParaRPr lang="en-GB" sz="2000">
              <a:latin typeface="Calibri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933898" y="2592598"/>
            <a:ext cx="775290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86298" y="2808622"/>
            <a:ext cx="48538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3528" y="3024646"/>
            <a:ext cx="432122" cy="0"/>
          </a:xfrm>
          <a:prstGeom prst="line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784" y="5059636"/>
            <a:ext cx="4775200" cy="1296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Expanded Terms (2/3)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prov:specializationOf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2083B6-A2BA-4C4C-A8CA-296A73A1964F}" type="slidenum">
              <a:rPr lang="en-GB" sz="2000">
                <a:latin typeface="Calibri" charset="0"/>
              </a:rPr>
              <a:pPr eaLnBrk="1" hangingPunct="1"/>
              <a:t>14</a:t>
            </a:fld>
            <a:endParaRPr lang="en-GB" sz="2000">
              <a:latin typeface="Calibri" charset="0"/>
            </a:endParaRPr>
          </a:p>
        </p:txBody>
      </p:sp>
      <p:pic>
        <p:nvPicPr>
          <p:cNvPr id="4" name="Picture 3" descr="Screen Shot 2012-11-11 at 10.28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1520" y="1504235"/>
            <a:ext cx="8712968" cy="18527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525" y="3505200"/>
            <a:ext cx="5880100" cy="2527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971800"/>
            <a:ext cx="2339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CCCC"/>
                </a:solidFill>
              </a:rPr>
              <a:t>: bob-2012-11-17</a:t>
            </a:r>
            <a:endParaRPr lang="en-GB" dirty="0">
              <a:solidFill>
                <a:srgbClr val="00CC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Expanded Terms (2/3)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prov:alternateOf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2083B6-A2BA-4C4C-A8CA-296A73A1964F}" type="slidenum">
              <a:rPr lang="en-GB" sz="2000">
                <a:latin typeface="Calibri" charset="0"/>
              </a:rPr>
              <a:pPr eaLnBrk="1" hangingPunct="1"/>
              <a:t>15</a:t>
            </a:fld>
            <a:endParaRPr lang="en-GB" sz="2000">
              <a:latin typeface="Calibri" charset="0"/>
            </a:endParaRPr>
          </a:p>
        </p:txBody>
      </p:sp>
      <p:pic>
        <p:nvPicPr>
          <p:cNvPr id="10" name="Picture 9" descr="Screen Shot 2012-11-11 at 10.51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659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4056" y="5546953"/>
            <a:ext cx="846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Two alternate entities present aspects of the same thing. These aspects may be the same or different, and the alternate entities may or may not overlap in time.</a:t>
            </a:r>
            <a:endParaRPr lang="en-US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73" y="2362200"/>
            <a:ext cx="7963127" cy="28194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89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85799"/>
            <a:ext cx="8229600" cy="1143001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Expanded Terms (3/3):</a:t>
            </a:r>
            <a:b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prov:Bundle</a:t>
            </a:r>
            <a:r>
              <a:rPr lang="en-US" sz="36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200" i="1" dirty="0">
                <a:latin typeface="Calibri" charset="0"/>
                <a:ea typeface="ＭＳ Ｐゴシック" charset="0"/>
                <a:cs typeface="ＭＳ Ｐゴシック" charset="0"/>
              </a:rPr>
              <a:t>provenance of provenance with a single Class!</a:t>
            </a:r>
          </a:p>
        </p:txBody>
      </p:sp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6D8153-91CD-4144-BC26-DAB8001C7FA5}" type="slidenum">
              <a:rPr lang="en-GB" sz="2000">
                <a:latin typeface="Calibri" charset="0"/>
              </a:rPr>
              <a:pPr eaLnBrk="1" hangingPunct="1"/>
              <a:t>16</a:t>
            </a:fld>
            <a:endParaRPr lang="en-GB" sz="2000">
              <a:latin typeface="Calibri" charset="0"/>
            </a:endParaRPr>
          </a:p>
        </p:txBody>
      </p:sp>
      <p:pic>
        <p:nvPicPr>
          <p:cNvPr id="6" name="Picture 5" descr="Screen Shot 2012-11-11 at 4.40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9512" y="2392477"/>
            <a:ext cx="8820472" cy="3628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 III: Qualifying Terms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GB" dirty="0" smtClean="0">
                <a:latin typeface="Calibri" charset="0"/>
                <a:ea typeface="ＭＳ Ｐゴシック" charset="0"/>
                <a:cs typeface="ＭＳ Ｐゴシック" charset="0"/>
              </a:rPr>
              <a:t> Terms</a:t>
            </a:r>
            <a:endParaRPr lang="en-US" dirty="0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713788" cy="965200"/>
          </a:xfrm>
        </p:spPr>
        <p:txBody>
          <a:bodyPr/>
          <a:lstStyle/>
          <a:p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relations are binary:</a:t>
            </a:r>
          </a:p>
        </p:txBody>
      </p:sp>
      <p:sp>
        <p:nvSpPr>
          <p:cNvPr id="3277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A2DC99-BB78-F249-979C-AD13EC0B7165}" type="slidenum">
              <a:rPr lang="en-GB" sz="2000">
                <a:latin typeface="Calibri" charset="0"/>
              </a:rPr>
              <a:pPr eaLnBrk="1" hangingPunct="1"/>
              <a:t>18</a:t>
            </a:fld>
            <a:endParaRPr lang="en-GB" sz="2000">
              <a:latin typeface="Calibri" charset="0"/>
            </a:endParaRPr>
          </a:p>
        </p:txBody>
      </p:sp>
      <p:pic>
        <p:nvPicPr>
          <p:cNvPr id="3277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62175"/>
            <a:ext cx="41148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2900" y="3097213"/>
            <a:ext cx="58928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Content Placeholder 2"/>
          <p:cNvSpPr txBox="1">
            <a:spLocks/>
          </p:cNvSpPr>
          <p:nvPr/>
        </p:nvSpPr>
        <p:spPr bwMode="auto">
          <a:xfrm>
            <a:off x="323850" y="4033838"/>
            <a:ext cx="8229600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charset="0"/>
              </a:rPr>
              <a:t>But we may want to provide more details about that </a:t>
            </a:r>
            <a:r>
              <a:rPr lang="en-US" sz="3200" i="1" dirty="0">
                <a:latin typeface="Calibri" charset="0"/>
              </a:rPr>
              <a:t>use, </a:t>
            </a:r>
            <a:r>
              <a:rPr lang="en-US" sz="3200" dirty="0">
                <a:latin typeface="Calibri" charset="0"/>
              </a:rPr>
              <a:t>or </a:t>
            </a:r>
            <a:r>
              <a:rPr lang="en-US" sz="3200" i="1" dirty="0">
                <a:latin typeface="Calibri" charset="0"/>
              </a:rPr>
              <a:t>association…</a:t>
            </a:r>
          </a:p>
          <a:p>
            <a:pPr lvl="1">
              <a:spcBef>
                <a:spcPct val="20000"/>
              </a:spcBef>
              <a:buFont typeface="Arial" charset="0"/>
              <a:buChar char="–"/>
            </a:pP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When</a:t>
            </a:r>
            <a:r>
              <a:rPr lang="en-US" sz="2800" dirty="0">
                <a:latin typeface="Calibri" charset="0"/>
              </a:rPr>
              <a:t> and </a:t>
            </a: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where</a:t>
            </a:r>
            <a:r>
              <a:rPr lang="en-US" sz="2800" i="1" dirty="0">
                <a:latin typeface="Calibri" charset="0"/>
              </a:rPr>
              <a:t> </a:t>
            </a:r>
            <a:r>
              <a:rPr lang="en-US" sz="2800" dirty="0">
                <a:latin typeface="Calibri" charset="0"/>
              </a:rPr>
              <a:t>did the Activity use the Entity?</a:t>
            </a:r>
          </a:p>
          <a:p>
            <a:pPr lvl="1">
              <a:spcBef>
                <a:spcPct val="20000"/>
              </a:spcBef>
              <a:buFont typeface="Arial" charset="0"/>
              <a:buChar char="–"/>
            </a:pPr>
            <a:r>
              <a:rPr lang="en-US" sz="2800" i="1" dirty="0">
                <a:solidFill>
                  <a:srgbClr val="0000FF"/>
                </a:solidFill>
                <a:latin typeface="Calibri" charset="0"/>
              </a:rPr>
              <a:t>How</a:t>
            </a:r>
            <a:r>
              <a:rPr lang="en-US" sz="2800" dirty="0">
                <a:latin typeface="Calibri" charset="0"/>
              </a:rPr>
              <a:t> did the Agent perform in the Activity?</a:t>
            </a:r>
            <a:endParaRPr lang="en-US" sz="2800" i="1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Usage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of an Entity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42EEBE-6F88-3B48-B348-CE61B0C9CD42}" type="slidenum">
              <a:rPr lang="en-GB" sz="2000">
                <a:latin typeface="Calibri" charset="0"/>
              </a:rPr>
              <a:pPr eaLnBrk="1" hangingPunct="1"/>
              <a:t>19</a:t>
            </a:fld>
            <a:endParaRPr lang="en-GB" sz="2000">
              <a:latin typeface="Calibri" charset="0"/>
            </a:endParaRPr>
          </a:p>
        </p:txBody>
      </p:sp>
      <p:pic>
        <p:nvPicPr>
          <p:cNvPr id="3379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16113"/>
            <a:ext cx="60404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Provenance of this presentation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21E4A-21DD-AE4D-97B0-E6537324FAA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grpSp>
        <p:nvGrpSpPr>
          <p:cNvPr id="47" name="Group 46"/>
          <p:cNvGrpSpPr/>
          <p:nvPr/>
        </p:nvGrpSpPr>
        <p:grpSpPr>
          <a:xfrm>
            <a:off x="355820" y="1430796"/>
            <a:ext cx="8483380" cy="3674604"/>
            <a:chOff x="355820" y="1430796"/>
            <a:chExt cx="8483380" cy="3674604"/>
          </a:xfrm>
        </p:grpSpPr>
        <p:sp>
          <p:nvSpPr>
            <p:cNvPr id="46" name="Rectangle 45"/>
            <p:cNvSpPr/>
            <p:nvPr/>
          </p:nvSpPr>
          <p:spPr>
            <a:xfrm>
              <a:off x="6431082" y="4343400"/>
              <a:ext cx="2408118" cy="609600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43000" y="3459162"/>
              <a:ext cx="1066800" cy="6096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</a:rPr>
                <a:t>&lt;</a:t>
              </a:r>
              <a:r>
                <a:rPr lang="en-US" sz="900" dirty="0" smtClean="0">
                  <a:solidFill>
                    <a:schemeClr val="tx1"/>
                  </a:solidFill>
                </a:rPr>
                <a:t>provAtIswc12</a:t>
              </a:r>
              <a:r>
                <a:rPr lang="en-GB" sz="900" dirty="0" smtClean="0">
                  <a:solidFill>
                    <a:schemeClr val="tx1"/>
                  </a:solidFill>
                </a:rPr>
                <a:t>&gt;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505200" y="3459162"/>
              <a:ext cx="1066800" cy="6096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rgbClr val="000000"/>
                  </a:solidFill>
                </a:rPr>
                <a:t>&lt;#</a:t>
              </a:r>
              <a:r>
                <a:rPr lang="en-GB" sz="800" dirty="0" err="1" smtClean="0">
                  <a:solidFill>
                    <a:srgbClr val="000000"/>
                  </a:solidFill>
                </a:rPr>
                <a:t>theseSlides</a:t>
              </a:r>
              <a:r>
                <a:rPr lang="en-GB" sz="800" dirty="0" smtClean="0">
                  <a:solidFill>
                    <a:srgbClr val="000000"/>
                  </a:solidFill>
                </a:rPr>
                <a:t>&gt;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Arrow Connector 10"/>
            <p:cNvCxnSpPr>
              <a:stCxn id="9" idx="1"/>
              <a:endCxn id="8" idx="3"/>
            </p:cNvCxnSpPr>
            <p:nvPr/>
          </p:nvCxnSpPr>
          <p:spPr>
            <a:xfrm rot="10800000">
              <a:off x="2209800" y="3763962"/>
              <a:ext cx="129540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209800" y="3459162"/>
              <a:ext cx="13134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prov:wasDerivedFrom</a:t>
              </a:r>
              <a:endParaRPr lang="en-GB" sz="9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8776" y="1447800"/>
              <a:ext cx="1081024" cy="1066800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>
              <a:stCxn id="8" idx="0"/>
              <a:endCxn id="39" idx="2"/>
            </p:cNvCxnSpPr>
            <p:nvPr/>
          </p:nvCxnSpPr>
          <p:spPr>
            <a:xfrm rot="16200000" flipV="1">
              <a:off x="1293427" y="3076188"/>
              <a:ext cx="748482" cy="1746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57200" y="3078162"/>
              <a:ext cx="12624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prov:wasAttributedTo</a:t>
              </a:r>
              <a:endParaRPr lang="en-GB" sz="9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91000" y="3078162"/>
              <a:ext cx="12624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prov:wasAttributedTo</a:t>
              </a:r>
              <a:endParaRPr lang="en-GB" sz="9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V="1">
              <a:off x="3667915" y="3081365"/>
              <a:ext cx="748482" cy="7112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600" y="1430796"/>
              <a:ext cx="901700" cy="1007604"/>
            </a:xfrm>
            <a:prstGeom prst="rect">
              <a:avLst/>
            </a:prstGeom>
          </p:spPr>
        </p:pic>
        <p:sp>
          <p:nvSpPr>
            <p:cNvPr id="21" name="Rounded Rectangle 20"/>
            <p:cNvSpPr/>
            <p:nvPr/>
          </p:nvSpPr>
          <p:spPr>
            <a:xfrm>
              <a:off x="1186210" y="4495800"/>
              <a:ext cx="1066800" cy="6096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</a:rPr>
                <a:t>&lt;</a:t>
              </a:r>
              <a:r>
                <a:rPr lang="en-US" sz="900" dirty="0" smtClean="0">
                  <a:solidFill>
                    <a:schemeClr val="tx1"/>
                  </a:solidFill>
                </a:rPr>
                <a:t>http://www.w3.org/TR/2012/WD-prov-o-20120724/</a:t>
              </a:r>
              <a:r>
                <a:rPr lang="en-GB" sz="900" dirty="0" smtClean="0">
                  <a:solidFill>
                    <a:schemeClr val="tx1"/>
                  </a:solidFill>
                </a:rPr>
                <a:t>&gt;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505200" y="4474137"/>
              <a:ext cx="1066800" cy="6096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&lt;http://www.w3.org/TR/prov-o/&gt;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Arrow Connector 22"/>
            <p:cNvCxnSpPr>
              <a:endCxn id="21" idx="0"/>
            </p:cNvCxnSpPr>
            <p:nvPr/>
          </p:nvCxnSpPr>
          <p:spPr>
            <a:xfrm rot="5400000">
              <a:off x="1506885" y="4283075"/>
              <a:ext cx="42545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3833782" y="4283075"/>
              <a:ext cx="42545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55820" y="4191000"/>
              <a:ext cx="13134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prov:wasDerivedFrom</a:t>
              </a:r>
              <a:endParaRPr lang="en-GB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39942" y="4191000"/>
              <a:ext cx="13134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prov:wasDerivedFrom</a:t>
              </a:r>
              <a:endParaRPr lang="en-GB" sz="9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53010" y="4419600"/>
              <a:ext cx="12362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prov:wasRevisionOf</a:t>
              </a:r>
              <a:endParaRPr lang="en-GB" sz="900" dirty="0"/>
            </a:p>
          </p:txBody>
        </p:sp>
        <p:cxnSp>
          <p:nvCxnSpPr>
            <p:cNvPr id="29" name="Straight Arrow Connector 28"/>
            <p:cNvCxnSpPr>
              <a:stCxn id="22" idx="1"/>
              <a:endCxn id="21" idx="3"/>
            </p:cNvCxnSpPr>
            <p:nvPr/>
          </p:nvCxnSpPr>
          <p:spPr>
            <a:xfrm rot="10800000" flipV="1">
              <a:off x="2253010" y="4778936"/>
              <a:ext cx="1252190" cy="21663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267200" y="2579514"/>
              <a:ext cx="152400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63348" y="2320752"/>
              <a:ext cx="13516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prov:actedOnBehalfOf</a:t>
              </a:r>
              <a:endParaRPr lang="en-GB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67400" y="2436168"/>
              <a:ext cx="245354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&lt;http://www.w3.org/2011/prov#prov-o-team&gt;</a:t>
              </a:r>
              <a:endParaRPr lang="en-GB" sz="9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5306" y="2442249"/>
              <a:ext cx="54398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&lt;#me&gt;</a:t>
              </a:r>
              <a:endParaRPr lang="en-GB" sz="9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9600" y="2479848"/>
              <a:ext cx="2098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&lt;http://</a:t>
              </a:r>
              <a:r>
                <a:rPr lang="en-US" sz="900" dirty="0" err="1" smtClean="0"/>
                <a:t>tw.rpi.edu/instances/TimLebo</a:t>
              </a:r>
              <a:r>
                <a:rPr lang="en-US" sz="900" dirty="0" smtClean="0"/>
                <a:t>&gt;</a:t>
              </a:r>
              <a:endParaRPr lang="en-GB" sz="900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553200" y="4496594"/>
              <a:ext cx="609600" cy="30400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7254141" y="4474136"/>
              <a:ext cx="594459" cy="3048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952891" y="4572000"/>
              <a:ext cx="7360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prov:Entity</a:t>
              </a:r>
              <a:endParaRPr lang="en-GB" sz="9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1200" y="3200400"/>
            <a:ext cx="5248712" cy="2546866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Usage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of an Entity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42EEBE-6F88-3B48-B348-CE61B0C9CD42}" type="slidenum">
              <a:rPr lang="en-GB" sz="2000">
                <a:latin typeface="Calibri" charset="0"/>
              </a:rPr>
              <a:pPr eaLnBrk="1" hangingPunct="1"/>
              <a:t>20</a:t>
            </a:fld>
            <a:endParaRPr lang="en-GB" sz="2000">
              <a:latin typeface="Calibri" charset="0"/>
            </a:endParaRPr>
          </a:p>
        </p:txBody>
      </p:sp>
      <p:pic>
        <p:nvPicPr>
          <p:cNvPr id="3379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16113"/>
            <a:ext cx="60404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57600" y="5377934"/>
            <a:ext cx="357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about the time of the usage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Association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between an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Agent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and an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Activity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0A8B2F-E7DC-FC4D-AE09-7D02B580C575}" type="slidenum">
              <a:rPr lang="en-GB" sz="2000">
                <a:latin typeface="Calibri" charset="0"/>
              </a:rPr>
              <a:pPr eaLnBrk="1" hangingPunct="1"/>
              <a:t>21</a:t>
            </a:fld>
            <a:endParaRPr lang="en-GB" sz="2000">
              <a:latin typeface="Calibri" charset="0"/>
            </a:endParaRPr>
          </a:p>
        </p:txBody>
      </p:sp>
      <p:pic>
        <p:nvPicPr>
          <p:cNvPr id="348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95500"/>
            <a:ext cx="7710487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19201" y="3200400"/>
            <a:ext cx="6448424" cy="2590800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Association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between an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Agent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and an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Activity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0A8B2F-E7DC-FC4D-AE09-7D02B580C575}" type="slidenum">
              <a:rPr lang="en-GB" sz="2000">
                <a:latin typeface="Calibri" charset="0"/>
              </a:rPr>
              <a:pPr eaLnBrk="1" hangingPunct="1"/>
              <a:t>22</a:t>
            </a:fld>
            <a:endParaRPr lang="en-GB" sz="2000">
              <a:latin typeface="Calibri" charset="0"/>
            </a:endParaRPr>
          </a:p>
        </p:txBody>
      </p:sp>
      <p:pic>
        <p:nvPicPr>
          <p:cNvPr id="348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95500"/>
            <a:ext cx="7710487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03371" y="5410200"/>
            <a:ext cx="352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about the time of the agent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89234" y="5345668"/>
            <a:ext cx="2506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about the activity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1-11 at 5.17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8826" y="1124744"/>
            <a:ext cx="9083734" cy="5231606"/>
          </a:xfrm>
          <a:prstGeom prst="rect">
            <a:avLst/>
          </a:prstGeom>
        </p:spPr>
      </p:pic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Qualifying </a:t>
            </a:r>
            <a:r>
              <a:rPr lang="en-US" sz="3600" i="1" dirty="0">
                <a:latin typeface="Calibri" charset="0"/>
                <a:ea typeface="ＭＳ Ｐゴシック" charset="0"/>
                <a:cs typeface="ＭＳ Ｐゴシック" charset="0"/>
              </a:rPr>
              <a:t>Association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000" dirty="0" err="1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prov:hadRole</a:t>
            </a:r>
            <a:r>
              <a:rPr lang="en-US" sz="2000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0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  <a:r>
              <a:rPr lang="en-US" sz="20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prov:hadPlan</a:t>
            </a:r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D803B2-0284-5A4B-9190-A5317C0B3A10}" type="slidenum">
              <a:rPr lang="en-GB" sz="2000">
                <a:latin typeface="Calibri" charset="0"/>
              </a:rPr>
              <a:pPr eaLnBrk="1" hangingPunct="1"/>
              <a:t>23</a:t>
            </a:fld>
            <a:endParaRPr lang="en-GB" sz="200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3388072"/>
            <a:ext cx="34194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prov:had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naming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convention*)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3595" y="1916113"/>
            <a:ext cx="390683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(blank nodes for illustration ONLY!)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11-11 at 5.17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8826" y="1124744"/>
            <a:ext cx="9083734" cy="5231606"/>
          </a:xfrm>
          <a:prstGeom prst="rect">
            <a:avLst/>
          </a:prstGeom>
        </p:spPr>
      </p:pic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Qualifying </a:t>
            </a:r>
            <a:r>
              <a:rPr lang="en-US" sz="3600" i="1" dirty="0">
                <a:latin typeface="Calibri" charset="0"/>
                <a:ea typeface="ＭＳ Ｐゴシック" charset="0"/>
                <a:cs typeface="ＭＳ Ｐゴシック" charset="0"/>
              </a:rPr>
              <a:t>Association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000" dirty="0" err="1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prov:hadRole</a:t>
            </a:r>
            <a:r>
              <a:rPr lang="en-US" sz="2000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000" dirty="0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  <a:r>
              <a:rPr lang="en-US" sz="2000" dirty="0" err="1" smtClean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prov:hadPlan</a:t>
            </a:r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D803B2-0284-5A4B-9190-A5317C0B3A10}" type="slidenum">
              <a:rPr lang="en-GB" sz="2000">
                <a:latin typeface="Calibri" charset="0"/>
              </a:rPr>
              <a:pPr eaLnBrk="1" hangingPunct="1"/>
              <a:t>24</a:t>
            </a:fld>
            <a:endParaRPr lang="en-GB" sz="200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3388072"/>
            <a:ext cx="34194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prov:had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naming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convention*)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3595" y="1916113"/>
            <a:ext cx="390683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(blank nodes for illustration ONLY!)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2315882"/>
            <a:ext cx="4876800" cy="557560"/>
          </a:xfrm>
          <a:prstGeom prst="rect">
            <a:avLst/>
          </a:prstGeom>
          <a:solidFill>
            <a:schemeClr val="accent6">
              <a:lumMod val="40000"/>
              <a:lumOff val="60000"/>
              <a:alpha val="4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38200" y="3388072"/>
            <a:ext cx="4876800" cy="650528"/>
          </a:xfrm>
          <a:prstGeom prst="rect">
            <a:avLst/>
          </a:prstGeom>
          <a:solidFill>
            <a:schemeClr val="accent6">
              <a:lumMod val="40000"/>
              <a:lumOff val="60000"/>
              <a:alpha val="4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CB90F09-26CB-8B45-8D48-EDD29F596350}" type="slidenum">
              <a:rPr lang="en-GB" sz="2000">
                <a:latin typeface="Calibri" charset="0"/>
              </a:rPr>
              <a:pPr eaLnBrk="1" hangingPunct="1"/>
              <a:t>25</a:t>
            </a:fld>
            <a:endParaRPr lang="en-GB" sz="2000">
              <a:latin typeface="Calibri" charset="0"/>
            </a:endParaRPr>
          </a:p>
        </p:txBody>
      </p:sp>
      <p:pic>
        <p:nvPicPr>
          <p:cNvPr id="3686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11613"/>
            <a:ext cx="5256213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23988"/>
            <a:ext cx="40370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7"/>
          <p:cNvSpPr txBox="1">
            <a:spLocks noChangeArrowheads="1"/>
          </p:cNvSpPr>
          <p:nvPr/>
        </p:nvSpPr>
        <p:spPr bwMode="auto">
          <a:xfrm>
            <a:off x="6732588" y="1268413"/>
            <a:ext cx="2314575" cy="56323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Influence</a:t>
            </a:r>
            <a:endParaRPr lang="en-US" dirty="0"/>
          </a:p>
          <a:p>
            <a:pPr eaLnBrk="1" hangingPunct="1"/>
            <a:r>
              <a:rPr lang="en-US" dirty="0"/>
              <a:t>Derivation</a:t>
            </a:r>
          </a:p>
          <a:p>
            <a:pPr eaLnBrk="1" hangingPunct="1"/>
            <a:r>
              <a:rPr lang="en-US" dirty="0"/>
              <a:t>Quotation</a:t>
            </a:r>
          </a:p>
          <a:p>
            <a:pPr eaLnBrk="1" hangingPunct="1"/>
            <a:r>
              <a:rPr lang="en-US" dirty="0"/>
              <a:t>Revision</a:t>
            </a:r>
          </a:p>
          <a:p>
            <a:pPr eaLnBrk="1" hangingPunct="1"/>
            <a:r>
              <a:rPr lang="en-US" dirty="0" err="1" smtClean="0"/>
              <a:t>PrimarySource</a:t>
            </a:r>
            <a:endParaRPr lang="en-US" dirty="0"/>
          </a:p>
          <a:p>
            <a:pPr eaLnBrk="1" hangingPunct="1"/>
            <a:r>
              <a:rPr lang="en-US" dirty="0" smtClean="0"/>
              <a:t>Start</a:t>
            </a:r>
            <a:endParaRPr lang="en-US" dirty="0"/>
          </a:p>
          <a:p>
            <a:pPr eaLnBrk="1" hangingPunct="1"/>
            <a:r>
              <a:rPr lang="en-US" dirty="0"/>
              <a:t>End</a:t>
            </a:r>
          </a:p>
          <a:p>
            <a:pPr eaLnBrk="1" hangingPunct="1"/>
            <a:r>
              <a:rPr lang="en-US" b="1" dirty="0" smtClean="0">
                <a:solidFill>
                  <a:srgbClr val="0000FF"/>
                </a:solidFill>
              </a:rPr>
              <a:t>Usage</a:t>
            </a:r>
            <a:endParaRPr lang="en-US" b="1" dirty="0">
              <a:solidFill>
                <a:srgbClr val="0000FF"/>
              </a:solidFill>
            </a:endParaRPr>
          </a:p>
          <a:p>
            <a:pPr eaLnBrk="1" hangingPunct="1"/>
            <a:r>
              <a:rPr lang="en-US" dirty="0" smtClean="0"/>
              <a:t>Communication</a:t>
            </a:r>
            <a:endParaRPr lang="en-US" dirty="0"/>
          </a:p>
          <a:p>
            <a:pPr eaLnBrk="1" hangingPunct="1"/>
            <a:r>
              <a:rPr lang="en-US" dirty="0"/>
              <a:t>Generation</a:t>
            </a:r>
          </a:p>
          <a:p>
            <a:pPr eaLnBrk="1" hangingPunct="1"/>
            <a:r>
              <a:rPr lang="en-US" dirty="0" smtClean="0"/>
              <a:t>Invalidation</a:t>
            </a:r>
            <a:endParaRPr lang="en-US" dirty="0"/>
          </a:p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Association</a:t>
            </a:r>
          </a:p>
          <a:p>
            <a:pPr eaLnBrk="1" hangingPunct="1"/>
            <a:r>
              <a:rPr lang="en-US" dirty="0"/>
              <a:t>Attribution</a:t>
            </a:r>
          </a:p>
          <a:p>
            <a:pPr eaLnBrk="1" hangingPunct="1"/>
            <a:r>
              <a:rPr lang="en-US" dirty="0"/>
              <a:t>Delegation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GB">
                <a:latin typeface="Calibri" charset="0"/>
                <a:ea typeface="ＭＳ Ｐゴシック" charset="0"/>
                <a:cs typeface="ＭＳ Ｐゴシック" charset="0"/>
              </a:rPr>
              <a:t>PROV-O at a glance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50825" y="1265386"/>
            <a:ext cx="8281616" cy="489991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  <a:endParaRPr lang="en-GB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3 </a:t>
            </a:r>
            <a:r>
              <a:rPr lang="en-GB" dirty="0">
                <a:latin typeface="Calibri" charset="0"/>
                <a:ea typeface="ＭＳ Ｐゴシック" charset="0"/>
              </a:rPr>
              <a:t>classes + 9 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Simple, binary relations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charset="0"/>
                <a:ea typeface="ＭＳ Ｐゴシック" charset="0"/>
              </a:rPr>
              <a:t>7 </a:t>
            </a:r>
            <a:r>
              <a:rPr lang="en-US" dirty="0">
                <a:latin typeface="Calibri" charset="0"/>
                <a:ea typeface="ＭＳ Ｐゴシック" charset="0"/>
              </a:rPr>
              <a:t>classes + </a:t>
            </a:r>
            <a:r>
              <a:rPr lang="en-US" dirty="0" smtClean="0">
                <a:latin typeface="Calibri" charset="0"/>
                <a:ea typeface="ＭＳ Ｐゴシック" charset="0"/>
              </a:rPr>
              <a:t>16 </a:t>
            </a:r>
            <a:r>
              <a:rPr lang="en-US" dirty="0">
                <a:latin typeface="Calibri" charset="0"/>
                <a:ea typeface="ＭＳ Ｐゴシック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Adds subclasses and </a:t>
            </a:r>
            <a:r>
              <a:rPr lang="en-US" dirty="0" err="1">
                <a:latin typeface="Calibri" charset="0"/>
                <a:ea typeface="ＭＳ Ｐゴシック" charset="0"/>
              </a:rPr>
              <a:t>subproperties</a:t>
            </a:r>
            <a:endParaRPr lang="en-GB" dirty="0">
              <a:latin typeface="Calibri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Elaborate </a:t>
            </a:r>
            <a:r>
              <a:rPr lang="en-GB" dirty="0">
                <a:latin typeface="Calibri" charset="0"/>
                <a:ea typeface="ＭＳ Ｐゴシック" charset="0"/>
              </a:rPr>
              <a:t>14 </a:t>
            </a:r>
            <a:r>
              <a:rPr lang="en-GB" dirty="0" smtClean="0">
                <a:latin typeface="Calibri" charset="0"/>
                <a:ea typeface="ＭＳ Ｐゴシック" charset="0"/>
              </a:rPr>
              <a:t>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GB" dirty="0" smtClean="0">
                <a:latin typeface="Calibri" charset="0"/>
                <a:ea typeface="ＭＳ Ｐゴシック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</a:t>
            </a:r>
            <a:r>
              <a:rPr lang="en-GB" dirty="0" smtClean="0">
                <a:latin typeface="Calibri" charset="0"/>
                <a:ea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</a:rPr>
              <a:t>relationships</a:t>
            </a:r>
          </a:p>
        </p:txBody>
      </p:sp>
      <p:sp>
        <p:nvSpPr>
          <p:cNvPr id="2048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4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1BFCB7-D629-B145-8CBA-987EC6856238}" type="slidenum">
              <a:rPr lang="en-GB" sz="2000">
                <a:latin typeface="Calibri" charset="0"/>
              </a:rPr>
              <a:pPr eaLnBrk="1" hangingPunct="1"/>
              <a:t>26</a:t>
            </a:fld>
            <a:endParaRPr lang="en-GB" sz="2000">
              <a:latin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265386"/>
            <a:ext cx="2209800" cy="216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Some Final Words about Naming Patterns in PROV-O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Main Three Classes (1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/3)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5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4036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 dirty="0">
              <a:latin typeface="Calibri" charset="0"/>
            </a:endParaRPr>
          </a:p>
        </p:txBody>
      </p:sp>
      <p:sp>
        <p:nvSpPr>
          <p:cNvPr id="44037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E7E5E7-13D7-E941-A361-9ACF8A2D31E8}" type="slidenum">
              <a:rPr lang="en-GB" sz="2000">
                <a:latin typeface="Calibri" charset="0"/>
              </a:rPr>
              <a:pPr eaLnBrk="1" hangingPunct="1"/>
              <a:t>28</a:t>
            </a:fld>
            <a:endParaRPr lang="en-GB" sz="2000">
              <a:latin typeface="Calibri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0" y="1295400"/>
            <a:ext cx="1687839" cy="441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00200"/>
            <a:ext cx="2336800" cy="8763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rcRect b="4887"/>
          <a:stretch>
            <a:fillRect/>
          </a:stretch>
        </p:blipFill>
        <p:spPr>
          <a:xfrm>
            <a:off x="4622800" y="3086100"/>
            <a:ext cx="2768600" cy="10509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4800600"/>
            <a:ext cx="1955800" cy="254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(2/3)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7108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47109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BB1F19-A712-C249-AA25-20334E8A62EA}" type="slidenum">
              <a:rPr lang="en-GB" sz="2000">
                <a:latin typeface="Calibri" charset="0"/>
              </a:rPr>
              <a:pPr eaLnBrk="1" hangingPunct="1"/>
              <a:t>29</a:t>
            </a:fld>
            <a:endParaRPr lang="en-GB" sz="2000">
              <a:latin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438400"/>
            <a:ext cx="9866037" cy="39043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350" y="1089360"/>
            <a:ext cx="690245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</a:rPr>
              <a:t>Elaborate 14 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Starting </a:t>
            </a:r>
            <a:r>
              <a:rPr lang="en-GB" dirty="0" smtClean="0">
                <a:latin typeface="Calibri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Expanded</a:t>
            </a:r>
            <a:r>
              <a:rPr lang="en-GB" dirty="0" smtClean="0">
                <a:latin typeface="Calibri" charset="0"/>
              </a:rPr>
              <a:t> relationships</a:t>
            </a:r>
            <a:endParaRPr lang="en-GB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http://www.w3.org/ns/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#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&gt;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129211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>
                <a:latin typeface="Calibri" charset="0"/>
                <a:ea typeface="ＭＳ Ｐゴシック" charset="0"/>
                <a:cs typeface="ＭＳ Ｐゴシック" charset="0"/>
              </a:rPr>
              <a:t>A lightweight OWL-RL ontology</a:t>
            </a:r>
            <a:endParaRPr lang="en-GB" sz="28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http://www.w3.org/ns/prov-o</a:t>
            </a:r>
            <a:endParaRPr lang="en-GB" sz="24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For provenance </a:t>
            </a: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information </a:t>
            </a:r>
            <a:r>
              <a:rPr lang="en-GB" sz="2400" i="1" dirty="0" smtClean="0">
                <a:latin typeface="Calibri" charset="0"/>
                <a:ea typeface="ＭＳ Ｐゴシック" charset="0"/>
                <a:cs typeface="ＭＳ Ｐゴシック" charset="0"/>
              </a:rPr>
              <a:t>interchange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Domain</a:t>
            </a:r>
            <a:r>
              <a:rPr lang="en-GB" sz="2400" dirty="0">
                <a:latin typeface="Calibri" charset="0"/>
                <a:ea typeface="ＭＳ Ｐゴシック" charset="0"/>
                <a:cs typeface="ＭＳ Ｐゴシック" charset="0"/>
              </a:rPr>
              <a:t>-</a:t>
            </a:r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neutral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Meant to be extended</a:t>
            </a:r>
          </a:p>
          <a:p>
            <a:pPr lvl="1" eaLnBrk="1" hangingPunct="1"/>
            <a:r>
              <a:rPr lang="en-GB" sz="2400" dirty="0" smtClean="0">
                <a:latin typeface="Calibri" charset="0"/>
                <a:ea typeface="ＭＳ Ｐゴシック" charset="0"/>
                <a:cs typeface="ＭＳ Ｐゴシック" charset="0"/>
              </a:rPr>
              <a:t>There are alternate encodings for XML, etc.</a:t>
            </a:r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 eaLnBrk="1" hangingPunct="1">
              <a:buNone/>
            </a:pPr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638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smtClean="0">
                <a:latin typeface="Calibri" charset="0"/>
              </a:rPr>
              <a:t>@</a:t>
            </a:r>
            <a:r>
              <a:rPr lang="en-US" sz="2000" dirty="0" err="1" smtClean="0">
                <a:latin typeface="Calibri" charset="0"/>
              </a:rPr>
              <a:t>junszhao</a:t>
            </a:r>
            <a:r>
              <a:rPr lang="en-US" sz="2000" dirty="0" smtClean="0">
                <a:latin typeface="Calibri" charset="0"/>
              </a:rPr>
              <a:t>     http://bit.ly/prov-at-eswc13</a:t>
            </a:r>
            <a:endParaRPr lang="en-GB" sz="2000" dirty="0">
              <a:latin typeface="Calibri" charset="0"/>
            </a:endParaRPr>
          </a:p>
        </p:txBody>
      </p:sp>
      <p:sp>
        <p:nvSpPr>
          <p:cNvPr id="1638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65A157-0DC1-0D47-B590-5DE7985FD002}" type="slidenum">
              <a:rPr lang="en-GB" sz="2000">
                <a:latin typeface="Calibri" charset="0"/>
              </a:rPr>
              <a:pPr eaLnBrk="1" hangingPunct="1"/>
              <a:t>3</a:t>
            </a:fld>
            <a:endParaRPr lang="en-GB" sz="20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(2/3)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7108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47109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BB1F19-A712-C249-AA25-20334E8A62EA}" type="slidenum">
              <a:rPr lang="en-GB" sz="2000">
                <a:latin typeface="Calibri" charset="0"/>
              </a:rPr>
              <a:pPr eaLnBrk="1" hangingPunct="1"/>
              <a:t>30</a:t>
            </a:fld>
            <a:endParaRPr lang="en-GB" sz="2000">
              <a:latin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438400"/>
            <a:ext cx="9866037" cy="39043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350" y="1089360"/>
            <a:ext cx="690245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</a:rPr>
              <a:t>Elaborate 14 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Starting </a:t>
            </a:r>
            <a:r>
              <a:rPr lang="en-GB" dirty="0" smtClean="0">
                <a:latin typeface="Calibri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Expanded</a:t>
            </a:r>
            <a:r>
              <a:rPr lang="en-GB" dirty="0" smtClean="0">
                <a:latin typeface="Calibri" charset="0"/>
              </a:rPr>
              <a:t> relationships</a:t>
            </a:r>
            <a:endParaRPr lang="en-GB" dirty="0">
              <a:latin typeface="Calibri" charset="0"/>
            </a:endParaRP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37012" cy="2309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Qualification Pattern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(2/3)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7108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47109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BB1F19-A712-C249-AA25-20334E8A62EA}" type="slidenum">
              <a:rPr lang="en-GB" sz="2000">
                <a:latin typeface="Calibri" charset="0"/>
              </a:rPr>
              <a:pPr eaLnBrk="1" hangingPunct="1"/>
              <a:t>31</a:t>
            </a:fld>
            <a:endParaRPr lang="en-GB" sz="2000">
              <a:latin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438400"/>
            <a:ext cx="9866037" cy="39043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350" y="1089360"/>
            <a:ext cx="690245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</a:rPr>
              <a:t>Elaborate 14 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Starting </a:t>
            </a:r>
            <a:r>
              <a:rPr lang="en-GB" dirty="0" smtClean="0">
                <a:latin typeface="Calibri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</a:rPr>
              <a:t>Expanded</a:t>
            </a:r>
            <a:r>
              <a:rPr lang="en-GB" dirty="0" smtClean="0">
                <a:latin typeface="Calibri" charset="0"/>
              </a:rPr>
              <a:t> relationships</a:t>
            </a:r>
            <a:endParaRPr lang="en-GB" dirty="0">
              <a:latin typeface="Calibri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"/>
            <a:ext cx="5286098" cy="2246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37012" cy="2309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100" y="2578100"/>
            <a:ext cx="1435100" cy="850900"/>
          </a:xfrm>
          <a:prstGeom prst="rect">
            <a:avLst/>
          </a:prstGeom>
        </p:spPr>
      </p:pic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Organizing Qualifications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(3/3)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0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8131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4813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A98A06-AC2E-DA42-A133-955DF55CB89A}" type="slidenum">
              <a:rPr lang="en-GB" sz="2000">
                <a:latin typeface="Calibri" charset="0"/>
              </a:rPr>
              <a:pPr eaLnBrk="1" hangingPunct="1"/>
              <a:t>32</a:t>
            </a:fld>
            <a:endParaRPr lang="en-GB" sz="2000">
              <a:latin typeface="Calibri" charset="0"/>
            </a:endParaRPr>
          </a:p>
        </p:txBody>
      </p:sp>
      <p:pic>
        <p:nvPicPr>
          <p:cNvPr id="48133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2567" y="1412776"/>
            <a:ext cx="4325937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981" y="1916832"/>
            <a:ext cx="8266475" cy="4367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 Lebo: </a:t>
            </a:r>
            <a:endParaRPr lang="en-US" dirty="0" smtClean="0"/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tw.rpi.edu/instances/TimLebo</a:t>
            </a:r>
            <a:endParaRPr lang="en-GB" dirty="0" smtClean="0"/>
          </a:p>
          <a:p>
            <a:r>
              <a:rPr lang="en-GB" dirty="0" smtClean="0"/>
              <a:t>W3C PROV Team</a:t>
            </a:r>
          </a:p>
          <a:p>
            <a:pPr lvl="1"/>
            <a:r>
              <a:rPr lang="en-US" dirty="0" smtClean="0"/>
              <a:t>http://www.w3.org/2011/prov#prov-o-team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27/05/13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@junszhao     http://bit.ly/prov-at-eswc13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21E4A-21DD-AE4D-97B0-E6537324FAA6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Namespaces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rdfs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&lt;http://www.w3.org/2000/01/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rdf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-schema#&gt;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xsd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 &lt;http://www.w3.org/2001/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XMLSchema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owl:  &lt;http://www.w3.org/2002/07/owl#&gt;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: &lt;</a:t>
            </a:r>
            <a:r>
              <a:rPr lang="en-US" sz="1800" dirty="0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http://www.w3.org/ns/</a:t>
            </a:r>
            <a:r>
              <a:rPr lang="en-US" sz="1800" dirty="0" err="1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prov</a:t>
            </a:r>
            <a:r>
              <a:rPr lang="en-US" sz="1800" dirty="0">
                <a:solidFill>
                  <a:srgbClr val="0000FF"/>
                </a:solidFill>
                <a:latin typeface="Courier" charset="0"/>
                <a:ea typeface="ＭＳ Ｐゴシック" charset="0"/>
                <a:cs typeface="ＭＳ Ｐゴシック" charset="0"/>
              </a:rPr>
              <a:t>#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&gt; . </a:t>
            </a:r>
          </a:p>
          <a:p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@prefix :     &lt;http://</a:t>
            </a:r>
            <a:r>
              <a:rPr lang="en-US" sz="1800" dirty="0" err="1">
                <a:latin typeface="Courier" charset="0"/>
                <a:ea typeface="ＭＳ Ｐゴシック" charset="0"/>
                <a:cs typeface="ＭＳ Ｐゴシック" charset="0"/>
              </a:rPr>
              <a:t>example.com</a:t>
            </a:r>
            <a:r>
              <a:rPr lang="en-US" sz="1800" dirty="0">
                <a:latin typeface="Courier" charset="0"/>
                <a:ea typeface="ＭＳ Ｐゴシック" charset="0"/>
                <a:cs typeface="ＭＳ Ｐゴシック" charset="0"/>
              </a:rPr>
              <a:t>/&gt; .</a:t>
            </a:r>
          </a:p>
          <a:p>
            <a:endParaRPr lang="en-US" sz="1800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When in doubt, </a:t>
            </a:r>
            <a:r>
              <a:rPr lang="en-US" sz="2400" i="1" dirty="0" err="1">
                <a:latin typeface="Calibri" charset="0"/>
                <a:ea typeface="ＭＳ Ｐゴシック" charset="0"/>
                <a:cs typeface="ＭＳ Ｐゴシック" charset="0"/>
              </a:rPr>
              <a:t>prefix.cc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” (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e.g. </a:t>
            </a:r>
            <a:r>
              <a:rPr lang="en-US" sz="2000" dirty="0">
                <a:latin typeface="Courier"/>
                <a:ea typeface="ＭＳ Ｐゴシック" charset="0"/>
                <a:cs typeface="Courier"/>
              </a:rPr>
              <a:t>http://</a:t>
            </a:r>
            <a:r>
              <a:rPr lang="en-US" sz="2000" dirty="0" err="1">
                <a:latin typeface="Courier"/>
                <a:ea typeface="ＭＳ Ｐゴシック" charset="0"/>
                <a:cs typeface="Courier"/>
              </a:rPr>
              <a:t>prefix.cc</a:t>
            </a:r>
            <a:r>
              <a:rPr lang="en-US" sz="2000" dirty="0" smtClean="0">
                <a:latin typeface="Courier"/>
                <a:ea typeface="ＭＳ Ｐゴシック" charset="0"/>
                <a:cs typeface="Courier"/>
              </a:rPr>
              <a:t>/</a:t>
            </a:r>
            <a:r>
              <a:rPr lang="en-US" sz="2000" dirty="0" err="1" smtClean="0">
                <a:solidFill>
                  <a:srgbClr val="0000FF"/>
                </a:solidFill>
                <a:latin typeface="Courier"/>
                <a:ea typeface="ＭＳ Ｐゴシック" charset="0"/>
                <a:cs typeface="Courier"/>
              </a:rPr>
              <a:t>prov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1400" dirty="0">
              <a:latin typeface="Courier" charset="0"/>
              <a:ea typeface="ＭＳ Ｐゴシック" charset="0"/>
            </a:endParaRPr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BD45DA-BBF3-4041-A1F5-181FB4CC335F}" type="slidenum">
              <a:rPr lang="en-GB" sz="2000">
                <a:latin typeface="Calibri" charset="0"/>
              </a:rPr>
              <a:pPr eaLnBrk="1" hangingPunct="1"/>
              <a:t>4</a:t>
            </a:fld>
            <a:endParaRPr lang="en-GB" sz="20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GB">
                <a:latin typeface="Calibri" charset="0"/>
                <a:ea typeface="ＭＳ Ｐゴシック" charset="0"/>
                <a:cs typeface="ＭＳ Ｐゴシック" charset="0"/>
              </a:rPr>
              <a:t>PROV-O at a glance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50825" y="1265386"/>
            <a:ext cx="8281616" cy="489991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point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  <a:endParaRPr lang="en-GB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3 </a:t>
            </a:r>
            <a:r>
              <a:rPr lang="en-GB" dirty="0">
                <a:latin typeface="Calibri" charset="0"/>
                <a:ea typeface="ＭＳ Ｐゴシック" charset="0"/>
              </a:rPr>
              <a:t>classes + 9 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latin typeface="Calibri" charset="0"/>
                <a:ea typeface="ＭＳ Ｐゴシック" charset="0"/>
              </a:rPr>
              <a:t>Simple, binary relations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terms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charset="0"/>
                <a:ea typeface="ＭＳ Ｐゴシック" charset="0"/>
              </a:rPr>
              <a:t>7 </a:t>
            </a:r>
            <a:r>
              <a:rPr lang="en-US" dirty="0">
                <a:latin typeface="Calibri" charset="0"/>
                <a:ea typeface="ＭＳ Ｐゴシック" charset="0"/>
              </a:rPr>
              <a:t>classes + </a:t>
            </a:r>
            <a:r>
              <a:rPr lang="en-US" dirty="0" smtClean="0">
                <a:latin typeface="Calibri" charset="0"/>
                <a:ea typeface="ＭＳ Ｐゴシック" charset="0"/>
              </a:rPr>
              <a:t>16 </a:t>
            </a:r>
            <a:r>
              <a:rPr lang="en-US" dirty="0">
                <a:latin typeface="Calibri" charset="0"/>
                <a:ea typeface="ＭＳ Ｐゴシック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Adds subclasses and </a:t>
            </a:r>
            <a:r>
              <a:rPr lang="en-US" dirty="0" err="1">
                <a:latin typeface="Calibri" charset="0"/>
                <a:ea typeface="ＭＳ Ｐゴシック" charset="0"/>
              </a:rPr>
              <a:t>subproperties</a:t>
            </a:r>
            <a:endParaRPr lang="en-GB" dirty="0">
              <a:latin typeface="Calibri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Qualifying </a:t>
            </a:r>
            <a:r>
              <a:rPr lang="en-GB" dirty="0">
                <a:latin typeface="Calibri" charset="0"/>
                <a:ea typeface="ＭＳ Ｐゴシック" charset="0"/>
                <a:cs typeface="ＭＳ Ｐゴシック" charset="0"/>
              </a:rPr>
              <a:t>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latin typeface="Calibri" charset="0"/>
                <a:ea typeface="ＭＳ Ｐゴシック" charset="0"/>
              </a:rPr>
              <a:t>Elaborate </a:t>
            </a:r>
            <a:r>
              <a:rPr lang="en-GB" dirty="0">
                <a:latin typeface="Calibri" charset="0"/>
                <a:ea typeface="ＭＳ Ｐゴシック" charset="0"/>
              </a:rPr>
              <a:t>14 </a:t>
            </a:r>
            <a:r>
              <a:rPr lang="en-GB" dirty="0" smtClean="0">
                <a:latin typeface="Calibri" charset="0"/>
                <a:ea typeface="ＭＳ Ｐゴシック" charset="0"/>
              </a:rPr>
              <a:t>of the binary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GB" dirty="0" smtClean="0">
                <a:latin typeface="Calibri" charset="0"/>
                <a:ea typeface="ＭＳ Ｐゴシック" charset="0"/>
              </a:rPr>
              <a:t>and </a:t>
            </a:r>
            <a:r>
              <a:rPr lang="en-GB" dirty="0" smtClean="0">
                <a:solidFill>
                  <a:srgbClr val="558ED5"/>
                </a:solidFill>
                <a:latin typeface="Calibri" charset="0"/>
                <a:ea typeface="ＭＳ Ｐゴシック" charset="0"/>
                <a:cs typeface="ＭＳ Ｐゴシック" charset="0"/>
              </a:rPr>
              <a:t>Expanded</a:t>
            </a:r>
            <a:r>
              <a:rPr lang="en-GB" dirty="0" smtClean="0">
                <a:latin typeface="Calibri" charset="0"/>
                <a:ea typeface="ＭＳ Ｐゴシック" charset="0"/>
              </a:rPr>
              <a:t> </a:t>
            </a:r>
            <a:r>
              <a:rPr lang="en-GB" dirty="0">
                <a:latin typeface="Calibri" charset="0"/>
                <a:ea typeface="ＭＳ Ｐゴシック" charset="0"/>
              </a:rPr>
              <a:t>relationships</a:t>
            </a:r>
          </a:p>
        </p:txBody>
      </p:sp>
      <p:sp>
        <p:nvSpPr>
          <p:cNvPr id="2048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4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1BFCB7-D629-B145-8CBA-987EC6856238}" type="slidenum">
              <a:rPr lang="en-GB" sz="2000">
                <a:latin typeface="Calibri" charset="0"/>
              </a:rPr>
              <a:pPr eaLnBrk="1" hangingPunct="1"/>
              <a:t>5</a:t>
            </a:fld>
            <a:endParaRPr lang="en-GB" sz="2000">
              <a:latin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265386"/>
            <a:ext cx="2209800" cy="216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 I: Starting-point Terms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Points (The Triangle)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>
              <a:latin typeface="Calibri" charset="0"/>
            </a:endParaRPr>
          </a:p>
        </p:txBody>
      </p:sp>
      <p:sp>
        <p:nvSpPr>
          <p:cNvPr id="2150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6B4C786-6243-9049-9E86-5A160B14D4DA}" type="slidenum">
              <a:rPr lang="en-GB" sz="2000">
                <a:latin typeface="Calibri" charset="0"/>
              </a:rPr>
              <a:pPr eaLnBrk="1" hangingPunct="1"/>
              <a:t>7</a:t>
            </a:fld>
            <a:endParaRPr lang="en-GB" sz="2000">
              <a:latin typeface="Calibri" charset="0"/>
            </a:endParaRPr>
          </a:p>
        </p:txBody>
      </p:sp>
      <p:pic>
        <p:nvPicPr>
          <p:cNvPr id="2150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628775"/>
            <a:ext cx="7924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Starting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Points 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xample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charset="0"/>
              </a:rPr>
              <a:t>27/05/13</a:t>
            </a:r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smtClean="0">
                <a:latin typeface="Calibri" charset="0"/>
              </a:rPr>
              <a:t>@junszhao     http://bit.ly/prov-at-eswc13</a:t>
            </a:r>
            <a:endParaRPr lang="en-GB" sz="2000" dirty="0">
              <a:latin typeface="Calibri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37B593-155E-7144-9F6E-4E1F41E6D9F6}" type="slidenum">
              <a:rPr lang="en-GB" sz="2000">
                <a:latin typeface="Calibri" charset="0"/>
              </a:rPr>
              <a:pPr eaLnBrk="1" hangingPunct="1"/>
              <a:t>8</a:t>
            </a:fld>
            <a:endParaRPr lang="en-GB" sz="2000" dirty="0">
              <a:latin typeface="Calibri" charset="0"/>
            </a:endParaRPr>
          </a:p>
        </p:txBody>
      </p:sp>
      <p:pic>
        <p:nvPicPr>
          <p:cNvPr id="2" name="Picture 1" descr="Screen Shot 2012-11-11 at 3.0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1520" y="1571420"/>
            <a:ext cx="8657235" cy="4449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 II: Expanded Terms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4222</TotalTime>
  <Words>1765</Words>
  <Application>Microsoft Macintosh PowerPoint</Application>
  <PresentationFormat>On-screen Show (4:3)</PresentationFormat>
  <Paragraphs>273</Paragraphs>
  <Slides>33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A Walk Through PROV-O</vt:lpstr>
      <vt:lpstr>Provenance of this presentation</vt:lpstr>
      <vt:lpstr>&lt;http://www.w3.org/ns/prov#&gt;</vt:lpstr>
      <vt:lpstr>Namespaces</vt:lpstr>
      <vt:lpstr>PROV-O at a glance</vt:lpstr>
      <vt:lpstr>Part I: Starting-point Terms</vt:lpstr>
      <vt:lpstr>Starting Points (The Triangle)</vt:lpstr>
      <vt:lpstr>Starting Points Example </vt:lpstr>
      <vt:lpstr>Part II: Expanded Terms</vt:lpstr>
      <vt:lpstr>Expanded Terms</vt:lpstr>
      <vt:lpstr>Expanded Terms</vt:lpstr>
      <vt:lpstr>Expanded Terms (1/3): prov:value (and prov:wasQuotedFrom)</vt:lpstr>
      <vt:lpstr>Expanded Terms (2/3): prov:specializationOf</vt:lpstr>
      <vt:lpstr>Expanded Terms (2/3): prov:specializationOf</vt:lpstr>
      <vt:lpstr>Expanded Terms (2/3): prov:alternateOf</vt:lpstr>
      <vt:lpstr>Expanded Terms (3/3): prov:Bundle  provenance of provenance with a single Class!</vt:lpstr>
      <vt:lpstr>Part III: Qualifying Terms</vt:lpstr>
      <vt:lpstr>Qualifying Terms</vt:lpstr>
      <vt:lpstr>Qualifying the Usage of an Entity</vt:lpstr>
      <vt:lpstr>Qualifying the Usage of an Entity</vt:lpstr>
      <vt:lpstr>Qualifying the Association between an Agent and an Activity</vt:lpstr>
      <vt:lpstr>Qualifying the Association between an Agent and an Activity</vt:lpstr>
      <vt:lpstr>Qualifying Association: prov:hadRole and  prov:hadPlan</vt:lpstr>
      <vt:lpstr>Qualifying Association: prov:hadRole and  prov:hadPlan</vt:lpstr>
      <vt:lpstr>The Qualification Pattern</vt:lpstr>
      <vt:lpstr>PROV-O at a glance</vt:lpstr>
      <vt:lpstr>Some Final Words about Naming Patterns in PROV-O</vt:lpstr>
      <vt:lpstr>The Main Three Classes (1/3)</vt:lpstr>
      <vt:lpstr>Qualification Pattern (2/3)</vt:lpstr>
      <vt:lpstr>Qualification Pattern (2/3)</vt:lpstr>
      <vt:lpstr>Qualification Pattern (2/3)</vt:lpstr>
      <vt:lpstr>Organizing Qualifications (3/3)</vt:lpstr>
      <vt:lpstr>Acknowledgement</vt:lpstr>
    </vt:vector>
  </TitlesOfParts>
  <Manager/>
  <Company/>
  <LinksUpToDate>false</LinksUpToDate>
  <SharedDoc>false</SharedDoc>
  <HyperlinkBase/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Elevator Pitch of the PROV Ontology</dc:title>
  <dc:subject/>
  <dc:creator>Jun Zhao</dc:creator>
  <cp:keywords/>
  <dc:description/>
  <cp:lastModifiedBy>Jun Zhao</cp:lastModifiedBy>
  <cp:revision>400</cp:revision>
  <cp:lastPrinted>2012-06-19T20:34:56Z</cp:lastPrinted>
  <dcterms:created xsi:type="dcterms:W3CDTF">2013-05-24T17:33:56Z</dcterms:created>
  <dcterms:modified xsi:type="dcterms:W3CDTF">2013-05-25T18:32:33Z</dcterms:modified>
  <cp:category/>
</cp:coreProperties>
</file>