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314" r:id="rId3"/>
    <p:sldId id="260" r:id="rId4"/>
    <p:sldId id="294" r:id="rId5"/>
    <p:sldId id="296" r:id="rId6"/>
    <p:sldId id="261" r:id="rId7"/>
    <p:sldId id="291" r:id="rId8"/>
    <p:sldId id="293" r:id="rId9"/>
    <p:sldId id="318" r:id="rId10"/>
    <p:sldId id="295" r:id="rId11"/>
    <p:sldId id="292" r:id="rId12"/>
    <p:sldId id="297" r:id="rId13"/>
    <p:sldId id="298" r:id="rId14"/>
    <p:sldId id="299" r:id="rId15"/>
    <p:sldId id="316" r:id="rId16"/>
    <p:sldId id="309" r:id="rId17"/>
    <p:sldId id="319" r:id="rId18"/>
    <p:sldId id="301" r:id="rId19"/>
    <p:sldId id="303" r:id="rId20"/>
    <p:sldId id="304" r:id="rId21"/>
    <p:sldId id="305" r:id="rId22"/>
    <p:sldId id="302" r:id="rId23"/>
    <p:sldId id="306" r:id="rId24"/>
    <p:sldId id="320" r:id="rId25"/>
    <p:sldId id="324" r:id="rId26"/>
    <p:sldId id="322" r:id="rId27"/>
    <p:sldId id="286" r:id="rId28"/>
    <p:sldId id="288" r:id="rId29"/>
    <p:sldId id="289" r:id="rId30"/>
    <p:sldId id="290" r:id="rId31"/>
    <p:sldId id="323" r:id="rId3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77AC9"/>
    <a:srgbClr val="F004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570" autoAdjust="0"/>
    <p:restoredTop sz="94660"/>
  </p:normalViewPr>
  <p:slideViewPr>
    <p:cSldViewPr snapToObjects="1">
      <p:cViewPr varScale="1">
        <p:scale>
          <a:sx n="129" d="100"/>
          <a:sy n="129" d="100"/>
        </p:scale>
        <p:origin x="-5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88" d="100"/>
        <a:sy n="288" d="100"/>
      </p:scale>
      <p:origin x="0" y="316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D41A65A-3C90-6546-8781-F02C878BC5EC}" type="datetimeFigureOut">
              <a:rPr lang="en-US"/>
              <a:pPr>
                <a:defRPr/>
              </a:pPr>
              <a:t>11/11/12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D2C4C45-E75A-C342-B907-64CBBD9B47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4756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75E6894-C8F1-5547-A473-AB169A03D360}" type="datetime1">
              <a:rPr lang="en-US"/>
              <a:pPr>
                <a:defRPr/>
              </a:pPr>
              <a:t>11/11/12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2CB07C7-5DCE-7941-8409-7944EF0830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55501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11/12/12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@timrdf     http://bit.ly/prov-at-iswc-12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F4BB5-1EA0-CF4B-B430-C868D4BA3CC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8256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11/12/12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@timrdf     http://bit.ly/prov-at-iswc-12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4198F-9645-D840-BFC3-7849E08A8FE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9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11/12/12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@timrdf     http://bit.ly/prov-at-iswc-12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CE049-7319-F346-829F-975CABCCC1D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8685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11/12/12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@timrdf     http://bit.ly/prov-at-iswc-12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21E4A-21DD-AE4D-97B0-E6537324FAA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9632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11/12/12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@timrdf     http://bit.ly/prov-at-iswc-12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6DB82-DE8B-494B-A4B7-A4B07AE5EF0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0495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11/12/12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@timrdf     http://bit.ly/prov-at-iswc-12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4CC95-42C2-5243-A291-E6968DF5725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5275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11/12/12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@timrdf     http://bit.ly/prov-at-iswc-12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19B5A-BE12-5D40-BC7D-DEF4A976E4B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0830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11/12/12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@timrdf     http://bit.ly/prov-at-iswc-12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7A0A2-EAD1-AB44-A337-93A732D5950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5371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11/12/12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@timrdf     http://bit.ly/prov-at-iswc-12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423CB-FA3F-774B-8925-8EA493DC22B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1427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11/12/12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@timrdf     http://bit.ly/prov-at-iswc-12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8AAF4-EDAC-854E-A290-E35E3324514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2184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11/12/12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@timrdf     http://bit.ly/prov-at-iswc-12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BC5D4-6A52-6746-B3A8-89D0D8B9DBD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7035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r>
              <a:rPr lang="en-US" smtClean="0"/>
              <a:t>11/12/12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03350" y="6356350"/>
            <a:ext cx="62642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2000" smtClean="0">
                <a:solidFill>
                  <a:schemeClr val="tx1"/>
                </a:solidFill>
                <a:latin typeface="Calibri" charset="0"/>
              </a:defRPr>
            </a:lvl1pPr>
          </a:lstStyle>
          <a:p>
            <a:pPr>
              <a:defRPr/>
            </a:pPr>
            <a:r>
              <a:rPr lang="en-GB" smtClean="0"/>
              <a:t>@timrdf     http://bit.ly/prov-at-iswc-12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00">
                <a:solidFill>
                  <a:schemeClr val="tx1"/>
                </a:solidFill>
                <a:latin typeface="Calibri" charset="0"/>
              </a:defRPr>
            </a:lvl1pPr>
          </a:lstStyle>
          <a:p>
            <a:pPr>
              <a:defRPr/>
            </a:pPr>
            <a:fld id="{FF90575D-40E3-E646-ACCC-DD56B32CDC1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Relationship Id="rId3" Type="http://schemas.openxmlformats.org/officeDocument/2006/relationships/image" Target="../media/image2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emf"/><Relationship Id="rId5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Relationship Id="rId3" Type="http://schemas.openxmlformats.org/officeDocument/2006/relationships/image" Target="../media/image29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emf"/><Relationship Id="rId5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prov-o-html" TargetMode="External"/><Relationship Id="rId4" Type="http://schemas.openxmlformats.org/officeDocument/2006/relationships/hyperlink" Target="http://bit.ly/prov-o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3.org/ns/prov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34.emf"/><Relationship Id="rId5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4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prov-o-html" TargetMode="External"/><Relationship Id="rId4" Type="http://schemas.openxmlformats.org/officeDocument/2006/relationships/hyperlink" Target="http://bit.ly/prov-o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3.org/ns/prov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1" name="Title 1"/>
          <p:cNvSpPr>
            <a:spLocks noGrp="1"/>
          </p:cNvSpPr>
          <p:nvPr>
            <p:ph type="ctrTitle"/>
          </p:nvPr>
        </p:nvSpPr>
        <p:spPr>
          <a:xfrm>
            <a:off x="685800" y="662831"/>
            <a:ext cx="7772400" cy="1470025"/>
          </a:xfrm>
        </p:spPr>
        <p:txBody>
          <a:bodyPr/>
          <a:lstStyle/>
          <a:p>
            <a:pPr eaLnBrk="1" hangingPunct="1"/>
            <a:r>
              <a:rPr lang="en-GB" sz="5400" dirty="0" smtClean="0">
                <a:latin typeface="Calibri" charset="0"/>
                <a:ea typeface="ＭＳ Ｐゴシック" charset="0"/>
                <a:cs typeface="ＭＳ Ｐゴシック" charset="0"/>
              </a:rPr>
              <a:t>A Walk Through PROV-O</a:t>
            </a:r>
            <a:endParaRPr lang="en-GB" sz="40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2" name="Picture 11" descr="Screen Shot 2012-11-11 at 1.43.5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88840"/>
            <a:ext cx="8725506" cy="46739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Starting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Points E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xample 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11/12/12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smtClean="0">
                <a:latin typeface="Calibri" charset="0"/>
              </a:rPr>
              <a:t>@timrdf     http://bit.ly/prov-at-iswc-12</a:t>
            </a:r>
            <a:endParaRPr lang="en-GB" sz="2000">
              <a:latin typeface="Calibri" charset="0"/>
            </a:endParaRPr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D37B593-155E-7144-9F6E-4E1F41E6D9F6}" type="slidenum">
              <a:rPr lang="en-GB" sz="2000">
                <a:latin typeface="Calibri" charset="0"/>
              </a:rPr>
              <a:pPr eaLnBrk="1" hangingPunct="1"/>
              <a:t>10</a:t>
            </a:fld>
            <a:endParaRPr lang="en-GB" sz="2000">
              <a:latin typeface="Calibri" charset="0"/>
            </a:endParaRPr>
          </a:p>
        </p:txBody>
      </p:sp>
      <p:pic>
        <p:nvPicPr>
          <p:cNvPr id="2" name="Picture 1" descr="Screen Shot 2012-11-11 at 3.08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71420"/>
            <a:ext cx="8657235" cy="44498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778098"/>
          </a:xfrm>
        </p:spPr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Expanded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Terms</a:t>
            </a:r>
          </a:p>
        </p:txBody>
      </p:sp>
      <p:sp>
        <p:nvSpPr>
          <p:cNvPr id="2457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11/12/12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457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smtClean="0">
                <a:latin typeface="Calibri" charset="0"/>
              </a:rPr>
              <a:t>@timrdf     http://bit.ly/prov-at-iswc-12</a:t>
            </a:r>
            <a:endParaRPr lang="en-GB" sz="2000">
              <a:latin typeface="Calibri" charset="0"/>
            </a:endParaRP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599DAD8-19AB-4549-AA28-EA4D4A8EB7D8}" type="slidenum">
              <a:rPr lang="en-GB" sz="2000">
                <a:latin typeface="Calibri" charset="0"/>
              </a:rPr>
              <a:pPr eaLnBrk="1" hangingPunct="1"/>
              <a:t>11</a:t>
            </a:fld>
            <a:endParaRPr lang="en-GB" sz="2000">
              <a:latin typeface="Calibri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683404"/>
            <a:ext cx="87849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 smtClean="0"/>
              <a:t>Includes </a:t>
            </a:r>
            <a:r>
              <a:rPr lang="en-US" b="1" dirty="0" smtClean="0"/>
              <a:t>subclasses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b="1" dirty="0" err="1"/>
              <a:t>subproperties</a:t>
            </a:r>
            <a:r>
              <a:rPr lang="en-US" dirty="0"/>
              <a:t> of </a:t>
            </a:r>
            <a:r>
              <a:rPr lang="en-US" dirty="0">
                <a:solidFill>
                  <a:srgbClr val="477AC9"/>
                </a:solidFill>
              </a:rPr>
              <a:t>Starting Point </a:t>
            </a:r>
            <a:r>
              <a:rPr lang="en-US" dirty="0"/>
              <a:t>Terms, plus a few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extras</a:t>
            </a:r>
            <a:r>
              <a:rPr lang="en-US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00" y="1203920"/>
            <a:ext cx="8496300" cy="510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143000"/>
          </a:xfrm>
        </p:spPr>
        <p:txBody>
          <a:bodyPr/>
          <a:lstStyle/>
          <a:p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Extended Terms (1</a:t>
            </a:r>
            <a: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  <a:t>/5)</a:t>
            </a: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:</a:t>
            </a:r>
            <a:b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3600" dirty="0" err="1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prov:atLocation</a:t>
            </a:r>
            <a:r>
              <a:rPr lang="en-US" sz="3600" dirty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36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and</a:t>
            </a:r>
            <a:r>
              <a:rPr lang="en-US" sz="3600" dirty="0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3600" dirty="0" err="1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prov:Location</a:t>
            </a:r>
            <a:endParaRPr lang="en-US" sz="3600" i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11/12/12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smtClean="0">
                <a:latin typeface="Calibri" charset="0"/>
              </a:rPr>
              <a:t>@timrdf     http://bit.ly/prov-at-iswc-12</a:t>
            </a:r>
            <a:endParaRPr lang="en-GB" sz="2000">
              <a:latin typeface="Calibri" charset="0"/>
            </a:endParaRP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C681F72-99FC-2346-B750-B242A1D11A7A}" type="slidenum">
              <a:rPr lang="en-GB" sz="2000">
                <a:latin typeface="Calibri" charset="0"/>
              </a:rPr>
              <a:pPr eaLnBrk="1" hangingPunct="1"/>
              <a:t>12</a:t>
            </a:fld>
            <a:endParaRPr lang="en-GB" sz="2000">
              <a:latin typeface="Calibri" charset="0"/>
            </a:endParaRPr>
          </a:p>
        </p:txBody>
      </p:sp>
      <p:sp>
        <p:nvSpPr>
          <p:cNvPr id="25605" name="TextBox 8"/>
          <p:cNvSpPr txBox="1">
            <a:spLocks noChangeArrowheads="1"/>
          </p:cNvSpPr>
          <p:nvPr/>
        </p:nvSpPr>
        <p:spPr bwMode="auto">
          <a:xfrm>
            <a:off x="1043608" y="4653136"/>
            <a:ext cx="756083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i="1" dirty="0" smtClean="0"/>
              <a:t>Location can be a geographic place (e.g. Paris, Locker-692)</a:t>
            </a:r>
          </a:p>
          <a:p>
            <a:pPr eaLnBrk="1" hangingPunct="1"/>
            <a:r>
              <a:rPr lang="en-US" sz="2000" b="1" i="1" dirty="0" smtClean="0"/>
              <a:t>or</a:t>
            </a:r>
            <a:r>
              <a:rPr lang="en-US" sz="2000" i="1" dirty="0" smtClean="0"/>
              <a:t> a </a:t>
            </a:r>
            <a:r>
              <a:rPr lang="en-US" sz="2000" b="1" i="1" dirty="0" smtClean="0"/>
              <a:t>non-</a:t>
            </a:r>
            <a:r>
              <a:rPr lang="en-US" sz="2000" i="1" dirty="0" smtClean="0"/>
              <a:t>geographic place (e.g., directory, row, column, URL).</a:t>
            </a:r>
            <a:endParaRPr lang="en-US" sz="2000" i="1" dirty="0"/>
          </a:p>
        </p:txBody>
      </p:sp>
      <p:pic>
        <p:nvPicPr>
          <p:cNvPr id="2" name="Picture 1" descr="Screen Shot 2012-11-11 at 3.33.2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24" y="2347279"/>
            <a:ext cx="8748464" cy="15052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Extended Terms (2</a:t>
            </a:r>
            <a: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  <a:t>/5)</a:t>
            </a: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:</a:t>
            </a:r>
            <a:b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3600" dirty="0" err="1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prov:value</a:t>
            </a:r>
            <a:r>
              <a:rPr lang="en-US" sz="3600" dirty="0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36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  <a:t>and </a:t>
            </a:r>
            <a:r>
              <a:rPr lang="en-US" sz="3600" dirty="0" err="1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prov:wasQuotedFrom</a:t>
            </a:r>
            <a:r>
              <a:rPr lang="en-US" sz="36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)</a:t>
            </a:r>
            <a:endParaRPr lang="en-US" sz="3600" dirty="0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626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11/12/12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662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smtClean="0">
                <a:latin typeface="Calibri" charset="0"/>
              </a:rPr>
              <a:t>@timrdf     http://bit.ly/prov-at-iswc-12</a:t>
            </a:r>
            <a:endParaRPr lang="en-GB" sz="2000">
              <a:latin typeface="Calibri" charset="0"/>
            </a:endParaRPr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2FD7C19-31B9-F740-9EBD-AB207F479CFF}" type="slidenum">
              <a:rPr lang="en-GB" sz="2000">
                <a:latin typeface="Calibri" charset="0"/>
              </a:rPr>
              <a:pPr eaLnBrk="1" hangingPunct="1"/>
              <a:t>13</a:t>
            </a:fld>
            <a:endParaRPr lang="en-GB" sz="2000">
              <a:latin typeface="Calibri" charset="0"/>
            </a:endParaRPr>
          </a:p>
        </p:txBody>
      </p:sp>
      <p:pic>
        <p:nvPicPr>
          <p:cNvPr id="4" name="Picture 3" descr="Screen Shot 2012-11-11 at 3.41.5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88" y="1988840"/>
            <a:ext cx="8686800" cy="1936792"/>
          </a:xfrm>
          <a:prstGeom prst="rect">
            <a:avLst/>
          </a:prstGeom>
        </p:spPr>
      </p:pic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1259632" y="4653136"/>
            <a:ext cx="61926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 err="1" smtClean="0"/>
              <a:t>prov:value</a:t>
            </a:r>
            <a:r>
              <a:rPr lang="en-US" sz="2000" dirty="0" smtClean="0"/>
              <a:t> provides direct representation of an entity.</a:t>
            </a:r>
          </a:p>
          <a:p>
            <a:pPr eaLnBrk="1" hangingPunct="1"/>
            <a:r>
              <a:rPr lang="en-US" sz="2000" dirty="0" smtClean="0"/>
              <a:t>It is similar to </a:t>
            </a:r>
            <a:r>
              <a:rPr lang="en-US" sz="2000" dirty="0" err="1" smtClean="0"/>
              <a:t>rdf:value</a:t>
            </a:r>
            <a:r>
              <a:rPr lang="en-US" sz="2000" dirty="0"/>
              <a:t>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11-11 at 3.47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68760"/>
            <a:ext cx="8820472" cy="3988134"/>
          </a:xfrm>
          <a:prstGeom prst="rect">
            <a:avLst/>
          </a:prstGeom>
        </p:spPr>
      </p:pic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Extended Terms (3</a:t>
            </a:r>
            <a: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  <a:t>/5)</a:t>
            </a: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:</a:t>
            </a:r>
            <a:b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3600" dirty="0" err="1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prov:specializationOf</a:t>
            </a:r>
            <a:endParaRPr lang="en-US" sz="36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651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11/12/12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7652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smtClean="0">
                <a:latin typeface="Calibri" charset="0"/>
              </a:rPr>
              <a:t>@timrdf     http://bit.ly/prov-at-iswc-12</a:t>
            </a:r>
            <a:endParaRPr lang="en-GB" sz="2000">
              <a:latin typeface="Calibri" charset="0"/>
            </a:endParaRPr>
          </a:p>
        </p:txBody>
      </p:sp>
      <p:sp>
        <p:nvSpPr>
          <p:cNvPr id="2765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AADCEB6-63AF-4846-BBA0-B6C4D6E9EF35}" type="slidenum">
              <a:rPr lang="en-GB" sz="2000">
                <a:latin typeface="Calibri" charset="0"/>
              </a:rPr>
              <a:pPr eaLnBrk="1" hangingPunct="1"/>
              <a:t>14</a:t>
            </a:fld>
            <a:endParaRPr lang="en-GB" sz="2000">
              <a:latin typeface="Calibri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933898" y="2592598"/>
            <a:ext cx="775290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86298" y="2808622"/>
            <a:ext cx="485385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23528" y="3024646"/>
            <a:ext cx="432122" cy="0"/>
          </a:xfrm>
          <a:prstGeom prst="line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5157192"/>
            <a:ext cx="4139952" cy="1161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Extended Terms </a:t>
            </a:r>
            <a: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  <a:t>(3/5)</a:t>
            </a: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:</a:t>
            </a:r>
            <a:b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3200" dirty="0" err="1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prov:specializationOf</a:t>
            </a:r>
            <a:r>
              <a:rPr lang="en-US" sz="3200" dirty="0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(and</a:t>
            </a:r>
            <a:r>
              <a:rPr lang="en-US" sz="3200" dirty="0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3200" dirty="0" err="1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prov:wasRevisionOf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32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2400" i="1" dirty="0">
                <a:latin typeface="Calibri" charset="0"/>
                <a:ea typeface="ＭＳ Ｐゴシック" charset="0"/>
                <a:cs typeface="ＭＳ Ｐゴシック" charset="0"/>
              </a:rPr>
              <a:t>“provenance of dynamic resources”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11/12/12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@timrdf     http://bit.ly/prov-at-iswc-12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F21E4A-21DD-AE4D-97B0-E6537324FAA6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606851"/>
            <a:ext cx="7128792" cy="47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431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Extended Terms (3</a:t>
            </a:r>
            <a: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  <a:t>/5)</a:t>
            </a: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:</a:t>
            </a:r>
            <a:b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3600" dirty="0" err="1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prov:specializationOf</a:t>
            </a:r>
            <a:endParaRPr lang="en-US" sz="36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11/12/12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smtClean="0">
                <a:latin typeface="Calibri" charset="0"/>
              </a:rPr>
              <a:t>@timrdf     http://bit.ly/prov-at-iswc-12</a:t>
            </a:r>
            <a:endParaRPr lang="en-GB" sz="2000">
              <a:latin typeface="Calibri" charset="0"/>
            </a:endParaRP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02083B6-A2BA-4C4C-A8CA-296A73A1964F}" type="slidenum">
              <a:rPr lang="en-GB" sz="2000">
                <a:latin typeface="Calibri" charset="0"/>
              </a:rPr>
              <a:pPr eaLnBrk="1" hangingPunct="1"/>
              <a:t>16</a:t>
            </a:fld>
            <a:endParaRPr lang="en-GB" sz="2000">
              <a:latin typeface="Calibri" charset="0"/>
            </a:endParaRPr>
          </a:p>
        </p:txBody>
      </p:sp>
      <p:pic>
        <p:nvPicPr>
          <p:cNvPr id="4" name="Picture 3" descr="Screen Shot 2012-11-11 at 10.28.5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04235"/>
            <a:ext cx="8712968" cy="18527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4424" y="3429000"/>
            <a:ext cx="6211912" cy="28857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Extended Terms </a:t>
            </a:r>
            <a: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  <a:t>(4/5)</a:t>
            </a: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:</a:t>
            </a:r>
            <a:b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3600" dirty="0" err="1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prov:alternateOf</a:t>
            </a:r>
            <a:endParaRPr lang="en-US" sz="36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11/12/12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smtClean="0">
                <a:latin typeface="Calibri" charset="0"/>
              </a:rPr>
              <a:t>@timrdf     http://bit.ly/prov-at-iswc-12</a:t>
            </a:r>
            <a:endParaRPr lang="en-GB" sz="2000">
              <a:latin typeface="Calibri" charset="0"/>
            </a:endParaRP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02083B6-A2BA-4C4C-A8CA-296A73A1964F}" type="slidenum">
              <a:rPr lang="en-GB" sz="2000">
                <a:latin typeface="Calibri" charset="0"/>
              </a:rPr>
              <a:pPr eaLnBrk="1" hangingPunct="1"/>
              <a:t>17</a:t>
            </a:fld>
            <a:endParaRPr lang="en-GB" sz="2000">
              <a:latin typeface="Calibri" charset="0"/>
            </a:endParaRPr>
          </a:p>
        </p:txBody>
      </p:sp>
      <p:pic>
        <p:nvPicPr>
          <p:cNvPr id="9" name="Picture 8" descr="Screen Shot 2012-11-11 at 10.50.4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20888"/>
            <a:ext cx="4991446" cy="190513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0" name="Picture 9" descr="Screen Shot 2012-11-11 at 10.51.5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4659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6396" y="2569848"/>
            <a:ext cx="4610100" cy="29083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4056" y="5546953"/>
            <a:ext cx="8460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Two alternate entities present aspects of the same thing. These aspects may be the same or different, and the alternate entities may or may not overlap in time.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648997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485799"/>
            <a:ext cx="8229600" cy="1143001"/>
          </a:xfrm>
        </p:spPr>
        <p:txBody>
          <a:bodyPr/>
          <a:lstStyle/>
          <a:p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Extended Terms </a:t>
            </a:r>
            <a: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  <a:t>(5/5):</a:t>
            </a:r>
            <a:b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3600" dirty="0" err="1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prov:Bundle</a:t>
            </a:r>
            <a:r>
              <a:rPr lang="en-US" sz="3600" dirty="0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/>
            </a:r>
            <a:b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3200" i="1" dirty="0">
                <a:latin typeface="Calibri" charset="0"/>
                <a:ea typeface="ＭＳ Ｐゴシック" charset="0"/>
                <a:cs typeface="ＭＳ Ｐゴシック" charset="0"/>
              </a:rPr>
              <a:t>provenance of provenance with a single Class!</a:t>
            </a:r>
          </a:p>
        </p:txBody>
      </p:sp>
      <p:sp>
        <p:nvSpPr>
          <p:cNvPr id="296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11/12/12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969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smtClean="0">
                <a:latin typeface="Calibri" charset="0"/>
              </a:rPr>
              <a:t>@timrdf     http://bit.ly/prov-at-iswc-12</a:t>
            </a:r>
            <a:endParaRPr lang="en-GB" sz="2000">
              <a:latin typeface="Calibri" charset="0"/>
            </a:endParaRPr>
          </a:p>
        </p:txBody>
      </p:sp>
      <p:sp>
        <p:nvSpPr>
          <p:cNvPr id="2970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76D8153-91CD-4144-BC26-DAB8001C7FA5}" type="slidenum">
              <a:rPr lang="en-GB" sz="2000">
                <a:latin typeface="Calibri" charset="0"/>
              </a:rPr>
              <a:pPr eaLnBrk="1" hangingPunct="1"/>
              <a:t>18</a:t>
            </a:fld>
            <a:endParaRPr lang="en-GB" sz="2000">
              <a:latin typeface="Calibri" charset="0"/>
            </a:endParaRPr>
          </a:p>
        </p:txBody>
      </p:sp>
      <p:pic>
        <p:nvPicPr>
          <p:cNvPr id="6" name="Picture 5" descr="Screen Shot 2012-11-11 at 4.40.5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92477"/>
            <a:ext cx="8820472" cy="36288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FF"/>
                </a:solidFill>
                <a:latin typeface="Calibri" charset="0"/>
                <a:ea typeface="ＭＳ Ｐゴシック" charset="0"/>
                <a:cs typeface="ＭＳ Ｐゴシック" charset="0"/>
              </a:rPr>
              <a:t>Qualifying</a:t>
            </a:r>
            <a:r>
              <a:rPr lang="en-GB" dirty="0" smtClean="0">
                <a:latin typeface="Calibri" charset="0"/>
                <a:ea typeface="ＭＳ Ｐゴシック" charset="0"/>
                <a:cs typeface="ＭＳ Ｐゴシック" charset="0"/>
              </a:rPr>
              <a:t> Terms</a:t>
            </a:r>
            <a:endParaRPr lang="en-US" dirty="0">
              <a:solidFill>
                <a:srgbClr val="0000FF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250825" y="1412875"/>
            <a:ext cx="8713788" cy="965200"/>
          </a:xfrm>
        </p:spPr>
        <p:txBody>
          <a:bodyPr/>
          <a:lstStyle/>
          <a:p>
            <a:r>
              <a:rPr lang="en-GB" dirty="0">
                <a:solidFill>
                  <a:srgbClr val="558ED5"/>
                </a:solidFill>
                <a:latin typeface="Calibri" charset="0"/>
                <a:ea typeface="ＭＳ Ｐゴシック" charset="0"/>
                <a:cs typeface="ＭＳ Ｐゴシック" charset="0"/>
              </a:rPr>
              <a:t>Starting point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and </a:t>
            </a:r>
            <a:r>
              <a:rPr lang="en-GB" dirty="0">
                <a:solidFill>
                  <a:srgbClr val="558ED5"/>
                </a:solidFill>
                <a:latin typeface="Calibri" charset="0"/>
                <a:ea typeface="ＭＳ Ｐゴシック" charset="0"/>
                <a:cs typeface="ＭＳ Ｐゴシック" charset="0"/>
              </a:rPr>
              <a:t>Expanded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relations are binary:</a:t>
            </a:r>
          </a:p>
        </p:txBody>
      </p:sp>
      <p:sp>
        <p:nvSpPr>
          <p:cNvPr id="32771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11/12/12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2772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smtClean="0">
                <a:latin typeface="Calibri" charset="0"/>
              </a:rPr>
              <a:t>@timrdf     http://bit.ly/prov-at-iswc-12</a:t>
            </a:r>
            <a:endParaRPr lang="en-GB" sz="2000">
              <a:latin typeface="Calibri" charset="0"/>
            </a:endParaRPr>
          </a:p>
        </p:txBody>
      </p:sp>
      <p:sp>
        <p:nvSpPr>
          <p:cNvPr id="3277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EA2DC99-BB78-F249-979C-AD13EC0B7165}" type="slidenum">
              <a:rPr lang="en-GB" sz="2000">
                <a:latin typeface="Calibri" charset="0"/>
              </a:rPr>
              <a:pPr eaLnBrk="1" hangingPunct="1"/>
              <a:t>19</a:t>
            </a:fld>
            <a:endParaRPr lang="en-GB" sz="2000">
              <a:latin typeface="Calibri" charset="0"/>
            </a:endParaRPr>
          </a:p>
        </p:txBody>
      </p:sp>
      <p:pic>
        <p:nvPicPr>
          <p:cNvPr id="3277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162175"/>
            <a:ext cx="41148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5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900" y="3097213"/>
            <a:ext cx="58928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6" name="Content Placeholder 2"/>
          <p:cNvSpPr txBox="1">
            <a:spLocks/>
          </p:cNvSpPr>
          <p:nvPr/>
        </p:nvSpPr>
        <p:spPr bwMode="auto">
          <a:xfrm>
            <a:off x="323850" y="4033838"/>
            <a:ext cx="8229600" cy="213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3200" dirty="0">
                <a:latin typeface="Calibri" charset="0"/>
              </a:rPr>
              <a:t>But we may want to provide more details about that </a:t>
            </a:r>
            <a:r>
              <a:rPr lang="en-US" sz="3200" i="1" dirty="0">
                <a:latin typeface="Calibri" charset="0"/>
              </a:rPr>
              <a:t>use, </a:t>
            </a:r>
            <a:r>
              <a:rPr lang="en-US" sz="3200" dirty="0">
                <a:latin typeface="Calibri" charset="0"/>
              </a:rPr>
              <a:t>or </a:t>
            </a:r>
            <a:r>
              <a:rPr lang="en-US" sz="3200" i="1" dirty="0">
                <a:latin typeface="Calibri" charset="0"/>
              </a:rPr>
              <a:t>association…</a:t>
            </a:r>
          </a:p>
          <a:p>
            <a:pPr lvl="1">
              <a:spcBef>
                <a:spcPct val="20000"/>
              </a:spcBef>
              <a:buFont typeface="Arial" charset="0"/>
              <a:buChar char="–"/>
            </a:pPr>
            <a:r>
              <a:rPr lang="en-US" sz="2800" i="1" dirty="0">
                <a:solidFill>
                  <a:srgbClr val="0000FF"/>
                </a:solidFill>
                <a:latin typeface="Calibri" charset="0"/>
              </a:rPr>
              <a:t>When</a:t>
            </a:r>
            <a:r>
              <a:rPr lang="en-US" sz="2800" dirty="0">
                <a:latin typeface="Calibri" charset="0"/>
              </a:rPr>
              <a:t> and </a:t>
            </a:r>
            <a:r>
              <a:rPr lang="en-US" sz="2800" i="1" dirty="0">
                <a:solidFill>
                  <a:srgbClr val="0000FF"/>
                </a:solidFill>
                <a:latin typeface="Calibri" charset="0"/>
              </a:rPr>
              <a:t>where</a:t>
            </a:r>
            <a:r>
              <a:rPr lang="en-US" sz="2800" i="1" dirty="0">
                <a:latin typeface="Calibri" charset="0"/>
              </a:rPr>
              <a:t> </a:t>
            </a:r>
            <a:r>
              <a:rPr lang="en-US" sz="2800" dirty="0">
                <a:latin typeface="Calibri" charset="0"/>
              </a:rPr>
              <a:t>did the Activity use the Entity?</a:t>
            </a:r>
          </a:p>
          <a:p>
            <a:pPr lvl="1">
              <a:spcBef>
                <a:spcPct val="20000"/>
              </a:spcBef>
              <a:buFont typeface="Arial" charset="0"/>
              <a:buChar char="–"/>
            </a:pPr>
            <a:r>
              <a:rPr lang="en-US" sz="2800" i="1" dirty="0">
                <a:solidFill>
                  <a:srgbClr val="0000FF"/>
                </a:solidFill>
                <a:latin typeface="Calibri" charset="0"/>
              </a:rPr>
              <a:t>How</a:t>
            </a:r>
            <a:r>
              <a:rPr lang="en-US" sz="2800" dirty="0">
                <a:latin typeface="Calibri" charset="0"/>
              </a:rPr>
              <a:t> did the Agent perform in the Activity?</a:t>
            </a:r>
            <a:endParaRPr lang="en-US" sz="2800" i="1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Overview</a:t>
            </a:r>
          </a:p>
        </p:txBody>
      </p:sp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11/12/12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1741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smtClean="0">
                <a:latin typeface="Calibri" charset="0"/>
              </a:rPr>
              <a:t>@timrdf     http://bit.ly/prov-at-iswc-12</a:t>
            </a:r>
            <a:endParaRPr lang="en-GB" sz="2000">
              <a:latin typeface="Calibri" charset="0"/>
            </a:endParaRP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0BD6DEB-3606-FB4E-A747-0A5A6F24C3B2}" type="slidenum">
              <a:rPr lang="en-GB" sz="2000">
                <a:latin typeface="Calibri" charset="0"/>
              </a:rPr>
              <a:pPr eaLnBrk="1" hangingPunct="1"/>
              <a:t>2</a:t>
            </a:fld>
            <a:endParaRPr lang="en-GB" sz="2000">
              <a:latin typeface="Calibri" charset="0"/>
            </a:endParaRPr>
          </a:p>
        </p:txBody>
      </p:sp>
      <p:sp>
        <p:nvSpPr>
          <p:cNvPr id="17417" name="TextBox 10"/>
          <p:cNvSpPr txBox="1">
            <a:spLocks noChangeArrowheads="1"/>
          </p:cNvSpPr>
          <p:nvPr/>
        </p:nvSpPr>
        <p:spPr bwMode="auto">
          <a:xfrm>
            <a:off x="250825" y="2133600"/>
            <a:ext cx="15446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/>
              <a:t>Part 1:</a:t>
            </a:r>
          </a:p>
        </p:txBody>
      </p:sp>
      <p:sp>
        <p:nvSpPr>
          <p:cNvPr id="17418" name="TextBox 11"/>
          <p:cNvSpPr txBox="1">
            <a:spLocks noChangeArrowheads="1"/>
          </p:cNvSpPr>
          <p:nvPr/>
        </p:nvSpPr>
        <p:spPr bwMode="auto">
          <a:xfrm>
            <a:off x="250825" y="4581525"/>
            <a:ext cx="15446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Part 2: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4179664"/>
            <a:ext cx="1625600" cy="1625600"/>
          </a:xfrm>
          <a:prstGeom prst="rect">
            <a:avLst/>
          </a:prstGeom>
        </p:spPr>
      </p:pic>
      <p:pic>
        <p:nvPicPr>
          <p:cNvPr id="13" name="Picture 12" descr="Screen Shot 2012-11-11 at 3.33.2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0" y="1990041"/>
            <a:ext cx="8748464" cy="150522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024" y="4464135"/>
            <a:ext cx="5202252" cy="12691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1720" y="1614066"/>
            <a:ext cx="2175326" cy="2102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alibri" charset="0"/>
                <a:ea typeface="ＭＳ Ｐゴシック" charset="0"/>
                <a:cs typeface="ＭＳ Ｐゴシック" charset="0"/>
              </a:rPr>
              <a:t>Qualifying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Usage</a:t>
            </a:r>
          </a:p>
        </p:txBody>
      </p:sp>
      <p:sp>
        <p:nvSpPr>
          <p:cNvPr id="3379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11/12/12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379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smtClean="0">
                <a:latin typeface="Calibri" charset="0"/>
              </a:rPr>
              <a:t>@timrdf     http://bit.ly/prov-at-iswc-12</a:t>
            </a:r>
            <a:endParaRPr lang="en-GB" sz="2000">
              <a:latin typeface="Calibri" charset="0"/>
            </a:endParaRPr>
          </a:p>
        </p:txBody>
      </p:sp>
      <p:sp>
        <p:nvSpPr>
          <p:cNvPr id="3379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042EEBE-6F88-3B48-B348-CE61B0C9CD42}" type="slidenum">
              <a:rPr lang="en-GB" sz="2000">
                <a:latin typeface="Calibri" charset="0"/>
              </a:rPr>
              <a:pPr eaLnBrk="1" hangingPunct="1"/>
              <a:t>20</a:t>
            </a:fld>
            <a:endParaRPr lang="en-GB" sz="2000">
              <a:latin typeface="Calibri" charset="0"/>
            </a:endParaRPr>
          </a:p>
        </p:txBody>
      </p:sp>
      <p:pic>
        <p:nvPicPr>
          <p:cNvPr id="3379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916113"/>
            <a:ext cx="6040438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alibri" charset="0"/>
                <a:ea typeface="ＭＳ Ｐゴシック" charset="0"/>
                <a:cs typeface="ＭＳ Ｐゴシック" charset="0"/>
              </a:rPr>
              <a:t>Qualifying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Association</a:t>
            </a:r>
          </a:p>
        </p:txBody>
      </p:sp>
      <p:sp>
        <p:nvSpPr>
          <p:cNvPr id="3481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11/12/12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481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smtClean="0">
                <a:latin typeface="Calibri" charset="0"/>
              </a:rPr>
              <a:t>@timrdf     http://bit.ly/prov-at-iswc-12</a:t>
            </a:r>
            <a:endParaRPr lang="en-GB" sz="2000">
              <a:latin typeface="Calibri" charset="0"/>
            </a:endParaRPr>
          </a:p>
        </p:txBody>
      </p:sp>
      <p:sp>
        <p:nvSpPr>
          <p:cNvPr id="3482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F0A8B2F-E7DC-FC4D-AE09-7D02B580C575}" type="slidenum">
              <a:rPr lang="en-GB" sz="2000">
                <a:latin typeface="Calibri" charset="0"/>
              </a:rPr>
              <a:pPr eaLnBrk="1" hangingPunct="1"/>
              <a:t>21</a:t>
            </a:fld>
            <a:endParaRPr lang="en-GB" sz="2000">
              <a:latin typeface="Calibri" charset="0"/>
            </a:endParaRPr>
          </a:p>
        </p:txBody>
      </p:sp>
      <p:pic>
        <p:nvPicPr>
          <p:cNvPr id="3482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095500"/>
            <a:ext cx="7710487" cy="327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2-11-11 at 5.17.0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26" y="1124744"/>
            <a:ext cx="9083734" cy="5231606"/>
          </a:xfrm>
          <a:prstGeom prst="rect">
            <a:avLst/>
          </a:prstGeom>
        </p:spPr>
      </p:pic>
      <p:sp>
        <p:nvSpPr>
          <p:cNvPr id="35841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  <a:t>Qualifying </a:t>
            </a:r>
            <a:r>
              <a:rPr lang="en-US" sz="3600" i="1" dirty="0">
                <a:latin typeface="Calibri" charset="0"/>
                <a:ea typeface="ＭＳ Ｐゴシック" charset="0"/>
                <a:cs typeface="ＭＳ Ｐゴシック" charset="0"/>
              </a:rPr>
              <a:t>Association</a:t>
            </a: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:</a:t>
            </a:r>
            <a:b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2000" dirty="0" err="1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prov:hadRole</a:t>
            </a:r>
            <a:r>
              <a:rPr lang="en-US" sz="2000" dirty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and</a:t>
            </a:r>
            <a:r>
              <a:rPr lang="en-US" sz="2000" dirty="0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  </a:t>
            </a:r>
            <a:r>
              <a:rPr lang="en-US" sz="2000" dirty="0" err="1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prov:hadPlan</a:t>
            </a:r>
            <a:endParaRPr lang="en-US" sz="20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5842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11/12/12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584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smtClean="0">
                <a:latin typeface="Calibri" charset="0"/>
              </a:rPr>
              <a:t>@timrdf     http://bit.ly/prov-at-iswc-12</a:t>
            </a:r>
            <a:endParaRPr lang="en-GB" sz="2000">
              <a:latin typeface="Calibri" charset="0"/>
            </a:endParaRPr>
          </a:p>
        </p:txBody>
      </p:sp>
      <p:sp>
        <p:nvSpPr>
          <p:cNvPr id="3584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ED803B2-0284-5A4B-9190-A5317C0B3A10}" type="slidenum">
              <a:rPr lang="en-GB" sz="2000">
                <a:latin typeface="Calibri" charset="0"/>
              </a:rPr>
              <a:pPr eaLnBrk="1" hangingPunct="1"/>
              <a:t>22</a:t>
            </a:fld>
            <a:endParaRPr lang="en-GB" sz="2000">
              <a:latin typeface="Calibri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0" y="3388072"/>
            <a:ext cx="34194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prov:had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 naming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convention*)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53595" y="1916113"/>
            <a:ext cx="3906837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(blank nodes for illustration ONLY!)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Qualification Pattern</a:t>
            </a:r>
            <a:endParaRPr lang="en-US" i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866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11/12/12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686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smtClean="0">
                <a:latin typeface="Calibri" charset="0"/>
              </a:rPr>
              <a:t>@timrdf     http://bit.ly/prov-at-iswc-12</a:t>
            </a:r>
            <a:endParaRPr lang="en-GB" sz="2000">
              <a:latin typeface="Calibri" charset="0"/>
            </a:endParaRPr>
          </a:p>
        </p:txBody>
      </p:sp>
      <p:sp>
        <p:nvSpPr>
          <p:cNvPr id="3686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CB90F09-26CB-8B45-8D48-EDD29F596350}" type="slidenum">
              <a:rPr lang="en-GB" sz="2000">
                <a:latin typeface="Calibri" charset="0"/>
              </a:rPr>
              <a:pPr eaLnBrk="1" hangingPunct="1"/>
              <a:t>23</a:t>
            </a:fld>
            <a:endParaRPr lang="en-GB" sz="2000">
              <a:latin typeface="Calibri" charset="0"/>
            </a:endParaRPr>
          </a:p>
        </p:txBody>
      </p:sp>
      <p:pic>
        <p:nvPicPr>
          <p:cNvPr id="36869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011613"/>
            <a:ext cx="5256213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423988"/>
            <a:ext cx="4037012" cy="230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1" name="TextBox 7"/>
          <p:cNvSpPr txBox="1">
            <a:spLocks noChangeArrowheads="1"/>
          </p:cNvSpPr>
          <p:nvPr/>
        </p:nvSpPr>
        <p:spPr bwMode="auto">
          <a:xfrm>
            <a:off x="6732588" y="1268413"/>
            <a:ext cx="2314575" cy="56323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/>
              <a:t>Influence</a:t>
            </a:r>
            <a:endParaRPr lang="en-US" dirty="0"/>
          </a:p>
          <a:p>
            <a:pPr eaLnBrk="1" hangingPunct="1"/>
            <a:r>
              <a:rPr lang="en-US" dirty="0"/>
              <a:t>Derivation</a:t>
            </a:r>
          </a:p>
          <a:p>
            <a:pPr eaLnBrk="1" hangingPunct="1"/>
            <a:r>
              <a:rPr lang="en-US" dirty="0"/>
              <a:t>Quotation</a:t>
            </a:r>
          </a:p>
          <a:p>
            <a:pPr eaLnBrk="1" hangingPunct="1"/>
            <a:r>
              <a:rPr lang="en-US" dirty="0"/>
              <a:t>Revision</a:t>
            </a:r>
          </a:p>
          <a:p>
            <a:pPr eaLnBrk="1" hangingPunct="1"/>
            <a:r>
              <a:rPr lang="en-US" dirty="0" err="1" smtClean="0"/>
              <a:t>PrimarySource</a:t>
            </a:r>
            <a:endParaRPr lang="en-US" dirty="0"/>
          </a:p>
          <a:p>
            <a:pPr eaLnBrk="1" hangingPunct="1"/>
            <a:r>
              <a:rPr lang="en-US" dirty="0" smtClean="0"/>
              <a:t>Start</a:t>
            </a:r>
            <a:endParaRPr lang="en-US" dirty="0"/>
          </a:p>
          <a:p>
            <a:pPr eaLnBrk="1" hangingPunct="1"/>
            <a:r>
              <a:rPr lang="en-US" dirty="0"/>
              <a:t>End</a:t>
            </a:r>
          </a:p>
          <a:p>
            <a:pPr eaLnBrk="1" hangingPunct="1"/>
            <a:r>
              <a:rPr lang="en-US" b="1" dirty="0" smtClean="0">
                <a:solidFill>
                  <a:srgbClr val="0000FF"/>
                </a:solidFill>
              </a:rPr>
              <a:t>Usage</a:t>
            </a:r>
            <a:endParaRPr lang="en-US" b="1" dirty="0">
              <a:solidFill>
                <a:srgbClr val="0000FF"/>
              </a:solidFill>
            </a:endParaRPr>
          </a:p>
          <a:p>
            <a:pPr eaLnBrk="1" hangingPunct="1"/>
            <a:r>
              <a:rPr lang="en-US" dirty="0" smtClean="0"/>
              <a:t>Communication</a:t>
            </a:r>
            <a:endParaRPr lang="en-US" dirty="0"/>
          </a:p>
          <a:p>
            <a:pPr eaLnBrk="1" hangingPunct="1"/>
            <a:r>
              <a:rPr lang="en-US" dirty="0"/>
              <a:t>Generation</a:t>
            </a:r>
          </a:p>
          <a:p>
            <a:pPr eaLnBrk="1" hangingPunct="1"/>
            <a:r>
              <a:rPr lang="en-US" dirty="0" smtClean="0"/>
              <a:t>Invalidation</a:t>
            </a:r>
            <a:endParaRPr lang="en-US" dirty="0"/>
          </a:p>
          <a:p>
            <a:pPr eaLnBrk="1" hangingPunct="1"/>
            <a:r>
              <a:rPr lang="en-US" b="1" dirty="0">
                <a:solidFill>
                  <a:srgbClr val="0000FF"/>
                </a:solidFill>
              </a:rPr>
              <a:t>Association</a:t>
            </a:r>
          </a:p>
          <a:p>
            <a:pPr eaLnBrk="1" hangingPunct="1"/>
            <a:r>
              <a:rPr lang="en-US" dirty="0"/>
              <a:t>Attribution</a:t>
            </a:r>
          </a:p>
          <a:p>
            <a:pPr eaLnBrk="1" hangingPunct="1"/>
            <a:r>
              <a:rPr lang="en-US" dirty="0"/>
              <a:t>Delegation</a:t>
            </a:r>
          </a:p>
          <a:p>
            <a:pPr eaLnBrk="1" hangingPunct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pPr eaLnBrk="1" hangingPunct="1"/>
            <a:r>
              <a:rPr lang="en-GB" dirty="0" smtClean="0">
                <a:latin typeface="Calibri" charset="0"/>
                <a:ea typeface="ＭＳ Ｐゴシック" charset="0"/>
                <a:cs typeface="ＭＳ Ｐゴシック" charset="0"/>
              </a:rPr>
              <a:t>Review: PROV</a:t>
            </a:r>
            <a:r>
              <a:rPr lang="en-GB" dirty="0">
                <a:latin typeface="Calibri" charset="0"/>
                <a:ea typeface="ＭＳ Ｐゴシック" charset="0"/>
                <a:cs typeface="ＭＳ Ｐゴシック" charset="0"/>
              </a:rPr>
              <a:t>-O at a glance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250825" y="1265386"/>
            <a:ext cx="8281616" cy="489991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dirty="0">
                <a:solidFill>
                  <a:srgbClr val="558ED5"/>
                </a:solidFill>
                <a:latin typeface="Calibri" charset="0"/>
                <a:ea typeface="ＭＳ Ｐゴシック" charset="0"/>
                <a:cs typeface="ＭＳ Ｐゴシック" charset="0"/>
              </a:rPr>
              <a:t>Starting point </a:t>
            </a:r>
            <a:r>
              <a:rPr lang="en-GB" dirty="0">
                <a:latin typeface="Calibri" charset="0"/>
                <a:ea typeface="ＭＳ Ｐゴシック" charset="0"/>
                <a:cs typeface="ＭＳ Ｐゴシック" charset="0"/>
              </a:rPr>
              <a:t>terms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Calibri" charset="0"/>
                <a:ea typeface="ＭＳ Ｐゴシック" charset="0"/>
              </a:rPr>
              <a:t>T</a:t>
            </a:r>
            <a:r>
              <a:rPr lang="en-GB" dirty="0">
                <a:latin typeface="Calibri" charset="0"/>
                <a:ea typeface="ＭＳ Ｐゴシック" charset="0"/>
              </a:rPr>
              <a:t>he basis for the rest of the ontology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>
                <a:latin typeface="Calibri" charset="0"/>
                <a:ea typeface="ＭＳ Ｐゴシック" charset="0"/>
              </a:rPr>
              <a:t>3 classes + 9 properties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>
                <a:latin typeface="Calibri" charset="0"/>
                <a:ea typeface="ＭＳ Ｐゴシック" charset="0"/>
              </a:rPr>
              <a:t>Simple, binary relations</a:t>
            </a:r>
          </a:p>
          <a:p>
            <a:pPr eaLnBrk="1" hangingPunct="1">
              <a:lnSpc>
                <a:spcPct val="90000"/>
              </a:lnSpc>
            </a:pPr>
            <a:r>
              <a:rPr lang="en-GB" dirty="0">
                <a:solidFill>
                  <a:srgbClr val="558ED5"/>
                </a:solidFill>
                <a:latin typeface="Calibri" charset="0"/>
                <a:ea typeface="ＭＳ Ｐゴシック" charset="0"/>
                <a:cs typeface="ＭＳ Ｐゴシック" charset="0"/>
              </a:rPr>
              <a:t>Expanded </a:t>
            </a:r>
            <a:r>
              <a:rPr lang="en-GB" dirty="0">
                <a:latin typeface="Calibri" charset="0"/>
                <a:ea typeface="ＭＳ Ｐゴシック" charset="0"/>
                <a:cs typeface="ＭＳ Ｐゴシック" charset="0"/>
              </a:rPr>
              <a:t>terms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Calibri" charset="0"/>
                <a:ea typeface="ＭＳ Ｐゴシック" charset="0"/>
              </a:rPr>
              <a:t>7 </a:t>
            </a:r>
            <a:r>
              <a:rPr lang="en-US" dirty="0">
                <a:latin typeface="Calibri" charset="0"/>
                <a:ea typeface="ＭＳ Ｐゴシック" charset="0"/>
              </a:rPr>
              <a:t>classes + </a:t>
            </a:r>
            <a:r>
              <a:rPr lang="en-US" dirty="0" smtClean="0">
                <a:latin typeface="Calibri" charset="0"/>
                <a:ea typeface="ＭＳ Ｐゴシック" charset="0"/>
              </a:rPr>
              <a:t>18 </a:t>
            </a:r>
            <a:r>
              <a:rPr lang="en-US" dirty="0">
                <a:latin typeface="Calibri" charset="0"/>
                <a:ea typeface="ＭＳ Ｐゴシック" charset="0"/>
              </a:rPr>
              <a:t>properties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Calibri" charset="0"/>
                <a:ea typeface="ＭＳ Ｐゴシック" charset="0"/>
              </a:rPr>
              <a:t>Adds subclasses and </a:t>
            </a:r>
            <a:r>
              <a:rPr lang="en-US" dirty="0" err="1">
                <a:latin typeface="Calibri" charset="0"/>
                <a:ea typeface="ＭＳ Ｐゴシック" charset="0"/>
              </a:rPr>
              <a:t>subproperties</a:t>
            </a:r>
            <a:endParaRPr lang="en-GB" dirty="0">
              <a:latin typeface="Calibri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dirty="0" smtClean="0">
                <a:solidFill>
                  <a:srgbClr val="0000FF"/>
                </a:solidFill>
                <a:latin typeface="Calibri" charset="0"/>
                <a:ea typeface="ＭＳ Ｐゴシック" charset="0"/>
                <a:cs typeface="ＭＳ Ｐゴシック" charset="0"/>
              </a:rPr>
              <a:t>Qualifying</a:t>
            </a:r>
            <a:r>
              <a:rPr lang="en-GB" dirty="0" smtClean="0">
                <a:solidFill>
                  <a:srgbClr val="558ED5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GB" dirty="0">
                <a:latin typeface="Calibri" charset="0"/>
                <a:ea typeface="ＭＳ Ｐゴシック" charset="0"/>
                <a:cs typeface="ＭＳ Ｐゴシック" charset="0"/>
              </a:rPr>
              <a:t>relationships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>
                <a:latin typeface="Calibri" charset="0"/>
                <a:ea typeface="ＭＳ Ｐゴシック" charset="0"/>
              </a:rPr>
              <a:t>Elaborate </a:t>
            </a:r>
            <a:r>
              <a:rPr lang="en-GB" dirty="0">
                <a:latin typeface="Calibri" charset="0"/>
                <a:ea typeface="ＭＳ Ｐゴシック" charset="0"/>
              </a:rPr>
              <a:t>14 </a:t>
            </a:r>
            <a:r>
              <a:rPr lang="en-GB" dirty="0" smtClean="0">
                <a:latin typeface="Calibri" charset="0"/>
                <a:ea typeface="ＭＳ Ｐゴシック" charset="0"/>
              </a:rPr>
              <a:t>of the binary </a:t>
            </a:r>
            <a:r>
              <a:rPr lang="en-GB" dirty="0" smtClean="0">
                <a:solidFill>
                  <a:srgbClr val="558ED5"/>
                </a:solidFill>
                <a:latin typeface="Calibri" charset="0"/>
                <a:ea typeface="ＭＳ Ｐゴシック" charset="0"/>
                <a:cs typeface="ＭＳ Ｐゴシック" charset="0"/>
              </a:rPr>
              <a:t>Starting </a:t>
            </a:r>
            <a:r>
              <a:rPr lang="en-GB" dirty="0" smtClean="0">
                <a:latin typeface="Calibri" charset="0"/>
                <a:ea typeface="ＭＳ Ｐゴシック" charset="0"/>
              </a:rPr>
              <a:t>and </a:t>
            </a:r>
            <a:r>
              <a:rPr lang="en-GB" dirty="0" smtClean="0">
                <a:solidFill>
                  <a:srgbClr val="558ED5"/>
                </a:solidFill>
                <a:latin typeface="Calibri" charset="0"/>
                <a:ea typeface="ＭＳ Ｐゴシック" charset="0"/>
                <a:cs typeface="ＭＳ Ｐゴシック" charset="0"/>
              </a:rPr>
              <a:t>Expanded</a:t>
            </a:r>
            <a:r>
              <a:rPr lang="en-GB" dirty="0" smtClean="0">
                <a:latin typeface="Calibri" charset="0"/>
                <a:ea typeface="ＭＳ Ｐゴシック" charset="0"/>
              </a:rPr>
              <a:t> </a:t>
            </a:r>
            <a:r>
              <a:rPr lang="en-GB" dirty="0">
                <a:latin typeface="Calibri" charset="0"/>
                <a:ea typeface="ＭＳ Ｐゴシック" charset="0"/>
              </a:rPr>
              <a:t>relationships</a:t>
            </a:r>
          </a:p>
        </p:txBody>
      </p:sp>
      <p:sp>
        <p:nvSpPr>
          <p:cNvPr id="2048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11/12/12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048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smtClean="0">
                <a:latin typeface="Calibri" charset="0"/>
              </a:rPr>
              <a:t>@timrdf     http://bit.ly/prov-at-iswc-12</a:t>
            </a:r>
            <a:endParaRPr lang="en-GB" sz="2000">
              <a:latin typeface="Calibri" charset="0"/>
            </a:endParaRPr>
          </a:p>
        </p:txBody>
      </p:sp>
      <p:sp>
        <p:nvSpPr>
          <p:cNvPr id="2048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91BFCB7-D629-B145-8CBA-987EC6856238}" type="slidenum">
              <a:rPr lang="en-GB" sz="2000">
                <a:latin typeface="Calibri" charset="0"/>
              </a:rPr>
              <a:pPr eaLnBrk="1" hangingPunct="1"/>
              <a:t>24</a:t>
            </a:fld>
            <a:endParaRPr lang="en-GB" sz="2000">
              <a:latin typeface="Calibri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7991" y="1404045"/>
            <a:ext cx="1828809" cy="180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757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Overview</a:t>
            </a:r>
          </a:p>
        </p:txBody>
      </p:sp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11/12/12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1741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smtClean="0">
                <a:latin typeface="Calibri" charset="0"/>
              </a:rPr>
              <a:t>@timrdf     http://bit.ly/prov-at-iswc-12</a:t>
            </a:r>
            <a:endParaRPr lang="en-GB" sz="2000">
              <a:latin typeface="Calibri" charset="0"/>
            </a:endParaRP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0BD6DEB-3606-FB4E-A747-0A5A6F24C3B2}" type="slidenum">
              <a:rPr lang="en-GB" sz="2000">
                <a:latin typeface="Calibri" charset="0"/>
              </a:rPr>
              <a:pPr eaLnBrk="1" hangingPunct="1"/>
              <a:t>25</a:t>
            </a:fld>
            <a:endParaRPr lang="en-GB" sz="2000">
              <a:latin typeface="Calibri" charset="0"/>
            </a:endParaRPr>
          </a:p>
        </p:txBody>
      </p:sp>
      <p:sp>
        <p:nvSpPr>
          <p:cNvPr id="17417" name="TextBox 10"/>
          <p:cNvSpPr txBox="1">
            <a:spLocks noChangeArrowheads="1"/>
          </p:cNvSpPr>
          <p:nvPr/>
        </p:nvSpPr>
        <p:spPr bwMode="auto">
          <a:xfrm>
            <a:off x="250825" y="2133600"/>
            <a:ext cx="15446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Part 1:</a:t>
            </a:r>
          </a:p>
        </p:txBody>
      </p:sp>
      <p:sp>
        <p:nvSpPr>
          <p:cNvPr id="17418" name="TextBox 11"/>
          <p:cNvSpPr txBox="1">
            <a:spLocks noChangeArrowheads="1"/>
          </p:cNvSpPr>
          <p:nvPr/>
        </p:nvSpPr>
        <p:spPr bwMode="auto">
          <a:xfrm>
            <a:off x="250825" y="4581525"/>
            <a:ext cx="15446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/>
              <a:t>Part 2: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4179664"/>
            <a:ext cx="1625600" cy="1625600"/>
          </a:xfrm>
          <a:prstGeom prst="rect">
            <a:avLst/>
          </a:prstGeom>
        </p:spPr>
      </p:pic>
      <p:pic>
        <p:nvPicPr>
          <p:cNvPr id="13" name="Picture 12" descr="Screen Shot 2012-11-11 at 3.33.2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0" y="1990041"/>
            <a:ext cx="8748464" cy="150522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024" y="4464135"/>
            <a:ext cx="5202252" cy="12691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1720" y="1614066"/>
            <a:ext cx="2175326" cy="210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239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GET http://www.w3.org/ns/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prov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5326"/>
            <a:ext cx="7859216" cy="4525962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Latest public draft:</a:t>
            </a:r>
          </a:p>
          <a:p>
            <a:pPr lvl="1">
              <a:defRPr/>
            </a:pPr>
            <a:r>
              <a:rPr lang="en-US" sz="2400" dirty="0" smtClean="0"/>
              <a:t>curl -H "Accept: </a:t>
            </a:r>
            <a:r>
              <a:rPr lang="en-US" sz="2400" dirty="0" smtClean="0">
                <a:solidFill>
                  <a:srgbClr val="008000"/>
                </a:solidFill>
              </a:rPr>
              <a:t>text/html</a:t>
            </a:r>
            <a:r>
              <a:rPr lang="en-US" sz="2400" dirty="0" smtClean="0"/>
              <a:t>" -L </a:t>
            </a:r>
            <a:r>
              <a:rPr lang="en-US" sz="2400" dirty="0" smtClean="0">
                <a:hlinkClick r:id="rId2"/>
              </a:rPr>
              <a:t>http://www.w3.org/ns/prov</a:t>
            </a:r>
            <a:endParaRPr lang="en-US" sz="2400" dirty="0" smtClean="0"/>
          </a:p>
          <a:p>
            <a:pPr lvl="1">
              <a:defRPr/>
            </a:pPr>
            <a:r>
              <a:rPr lang="en-US" sz="2400" dirty="0" smtClean="0"/>
              <a:t>curl -H "Accept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: </a:t>
            </a:r>
            <a:r>
              <a:rPr lang="en-US" sz="2400" dirty="0" smtClean="0">
                <a:solidFill>
                  <a:srgbClr val="008000"/>
                </a:solidFill>
              </a:rPr>
              <a:t>application/</a:t>
            </a:r>
            <a:r>
              <a:rPr lang="en-US" sz="2400" dirty="0" err="1" smtClean="0">
                <a:solidFill>
                  <a:srgbClr val="008000"/>
                </a:solidFill>
              </a:rPr>
              <a:t>rdf+xml</a:t>
            </a:r>
            <a:r>
              <a:rPr lang="en-US" sz="2400" dirty="0" smtClean="0"/>
              <a:t>" -L </a:t>
            </a:r>
            <a:r>
              <a:rPr lang="en-US" sz="2400" dirty="0" smtClean="0">
                <a:hlinkClick r:id="rId2"/>
              </a:rPr>
              <a:t>http://www.w3.org/ns/prov</a:t>
            </a:r>
            <a:endParaRPr lang="en-US" sz="2400" dirty="0" smtClean="0"/>
          </a:p>
          <a:p>
            <a:pPr lvl="1">
              <a:defRPr/>
            </a:pPr>
            <a:r>
              <a:rPr lang="en-US" sz="2400" dirty="0" smtClean="0"/>
              <a:t>curl -H "Accept: </a:t>
            </a:r>
            <a:r>
              <a:rPr lang="en-US" sz="2400" dirty="0" smtClean="0">
                <a:solidFill>
                  <a:srgbClr val="008000"/>
                </a:solidFill>
              </a:rPr>
              <a:t>text/turtle</a:t>
            </a:r>
            <a:r>
              <a:rPr lang="en-US" sz="2400" dirty="0" smtClean="0"/>
              <a:t>" -L </a:t>
            </a:r>
            <a:r>
              <a:rPr lang="en-US" sz="2400" dirty="0" smtClean="0">
                <a:hlinkClick r:id="rId2"/>
              </a:rPr>
              <a:t>http://www.w3.org/ns/prov</a:t>
            </a:r>
            <a:endParaRPr lang="en-US" sz="2400" dirty="0" smtClean="0"/>
          </a:p>
          <a:p>
            <a:pPr>
              <a:defRPr/>
            </a:pPr>
            <a:r>
              <a:rPr lang="en-US" sz="2800" dirty="0"/>
              <a:t>Latest editor’s draft:</a:t>
            </a:r>
          </a:p>
          <a:p>
            <a:pPr lvl="1">
              <a:defRPr/>
            </a:pPr>
            <a:r>
              <a:rPr lang="en-US" sz="2400" dirty="0">
                <a:hlinkClick r:id="rId3"/>
              </a:rPr>
              <a:t>http://bit.ly/prov-o-html</a:t>
            </a:r>
            <a:r>
              <a:rPr lang="en-US" sz="2400" dirty="0"/>
              <a:t> </a:t>
            </a:r>
          </a:p>
          <a:p>
            <a:pPr lvl="1">
              <a:defRPr/>
            </a:pPr>
            <a:r>
              <a:rPr lang="en-US" sz="2400" dirty="0">
                <a:hlinkClick r:id="rId4"/>
              </a:rPr>
              <a:t>http://bit.ly/prov-o</a:t>
            </a:r>
            <a:r>
              <a:rPr lang="en-US" sz="2400" dirty="0"/>
              <a:t> (OWL file)</a:t>
            </a:r>
          </a:p>
          <a:p>
            <a:pPr marL="457200" lvl="1" indent="0">
              <a:buFont typeface="Arial" charset="0"/>
              <a:buNone/>
              <a:defRPr/>
            </a:pPr>
            <a:endParaRPr lang="en-US" sz="2400" dirty="0" smtClean="0"/>
          </a:p>
        </p:txBody>
      </p:sp>
      <p:sp>
        <p:nvSpPr>
          <p:cNvPr id="18435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11/12/12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1843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smtClean="0">
                <a:latin typeface="Calibri" charset="0"/>
              </a:rPr>
              <a:t>@timrdf     http://bit.ly/prov-at-iswc-12</a:t>
            </a:r>
            <a:endParaRPr lang="en-GB" sz="2000">
              <a:latin typeface="Calibri" charset="0"/>
            </a:endParaRPr>
          </a:p>
        </p:txBody>
      </p:sp>
      <p:sp>
        <p:nvSpPr>
          <p:cNvPr id="1843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F939230-6331-CC48-905B-937FA2957A75}" type="slidenum">
              <a:rPr lang="en-GB" sz="2000">
                <a:latin typeface="Calibri" charset="0"/>
              </a:rPr>
              <a:pPr eaLnBrk="1" hangingPunct="1"/>
              <a:t>26</a:t>
            </a:fld>
            <a:endParaRPr lang="en-GB" sz="20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744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The Main Three Classes (1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/4)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35" name="Date Placeholder 7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11/12/12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44036" name="Footer Placeholder 8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smtClean="0">
                <a:latin typeface="Calibri" charset="0"/>
              </a:rPr>
              <a:t>@timrdf     http://bit.ly/prov-at-iswc-12</a:t>
            </a:r>
            <a:endParaRPr lang="en-GB" sz="2000" dirty="0">
              <a:latin typeface="Calibri" charset="0"/>
            </a:endParaRPr>
          </a:p>
        </p:txBody>
      </p:sp>
      <p:sp>
        <p:nvSpPr>
          <p:cNvPr id="44037" name="Slide Number Placeholder 9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1E7E5E7-13D7-E941-A361-9ACF8A2D31E8}" type="slidenum">
              <a:rPr lang="en-GB" sz="2000">
                <a:latin typeface="Calibri" charset="0"/>
              </a:rPr>
              <a:pPr eaLnBrk="1" hangingPunct="1"/>
              <a:t>27</a:t>
            </a:fld>
            <a:endParaRPr lang="en-GB" sz="2000">
              <a:latin typeface="Calibri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1687" y="4941168"/>
            <a:ext cx="965200" cy="965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1687" y="3496165"/>
            <a:ext cx="965200" cy="965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1687" y="1743720"/>
            <a:ext cx="965200" cy="965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1920" y="1621485"/>
            <a:ext cx="3816424" cy="4004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Relating the “Main Three”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(2/4)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6083" name="Date Placeholder 5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11/12/12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46084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smtClean="0">
                <a:latin typeface="Calibri" charset="0"/>
              </a:rPr>
              <a:t>@timrdf     http://bit.ly/prov-at-iswc-12</a:t>
            </a:r>
            <a:endParaRPr lang="en-GB" sz="2000">
              <a:latin typeface="Calibri" charset="0"/>
            </a:endParaRPr>
          </a:p>
        </p:txBody>
      </p:sp>
      <p:sp>
        <p:nvSpPr>
          <p:cNvPr id="46085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52D0072-7BD7-5040-BD59-1F785FF87D89}" type="slidenum">
              <a:rPr lang="en-GB" sz="2000">
                <a:latin typeface="Calibri" charset="0"/>
              </a:rPr>
              <a:pPr eaLnBrk="1" hangingPunct="1"/>
              <a:t>28</a:t>
            </a:fld>
            <a:endParaRPr lang="en-GB" sz="2000">
              <a:latin typeface="Calibri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5649" y="1196752"/>
            <a:ext cx="4201367" cy="48245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084" y="1032689"/>
            <a:ext cx="2478764" cy="239631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3" y="3683382"/>
            <a:ext cx="3384375" cy="2593581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Qualification Pattern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(3/4)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7107" name="Date Placeholder 7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11/12/12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47108" name="Footer Placeholder 8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smtClean="0">
                <a:latin typeface="Calibri" charset="0"/>
              </a:rPr>
              <a:t>@timrdf     http://bit.ly/prov-at-iswc-12</a:t>
            </a:r>
            <a:endParaRPr lang="en-GB" sz="2000">
              <a:latin typeface="Calibri" charset="0"/>
            </a:endParaRPr>
          </a:p>
        </p:txBody>
      </p:sp>
      <p:sp>
        <p:nvSpPr>
          <p:cNvPr id="47109" name="Slide Number Placeholder 9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3BB1F19-A712-C249-AA25-20334E8A62EA}" type="slidenum">
              <a:rPr lang="en-GB" sz="2000">
                <a:latin typeface="Calibri" charset="0"/>
              </a:rPr>
              <a:pPr eaLnBrk="1" hangingPunct="1"/>
              <a:t>29</a:t>
            </a:fld>
            <a:endParaRPr lang="en-GB" sz="2000">
              <a:latin typeface="Calibri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684908"/>
            <a:ext cx="9866037" cy="39043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>
                <a:latin typeface="Calibri" charset="0"/>
                <a:ea typeface="ＭＳ Ｐゴシック" charset="0"/>
                <a:cs typeface="ＭＳ Ｐゴシック" charset="0"/>
              </a:rPr>
              <a:t>&lt;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http://www.w3.org/ns/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prov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#</a:t>
            </a:r>
            <a:r>
              <a:rPr lang="en-GB" dirty="0">
                <a:latin typeface="Calibri" charset="0"/>
                <a:ea typeface="ＭＳ Ｐゴシック" charset="0"/>
                <a:cs typeface="ＭＳ Ｐゴシック" charset="0"/>
              </a:rPr>
              <a:t>&gt;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3129211"/>
          </a:xfrm>
        </p:spPr>
        <p:txBody>
          <a:bodyPr/>
          <a:lstStyle/>
          <a:p>
            <a:pPr eaLnBrk="1" hangingPunct="1"/>
            <a:r>
              <a:rPr lang="en-GB" sz="2800" dirty="0">
                <a:latin typeface="Calibri" charset="0"/>
                <a:ea typeface="ＭＳ Ｐゴシック" charset="0"/>
                <a:cs typeface="ＭＳ Ｐゴシック" charset="0"/>
              </a:rPr>
              <a:t>A lightweight OWL-RL ontology</a:t>
            </a:r>
          </a:p>
          <a:p>
            <a:pPr lvl="1" eaLnBrk="1" hangingPunct="1"/>
            <a:r>
              <a:rPr lang="en-GB" sz="2400" dirty="0" smtClean="0">
                <a:latin typeface="Calibri" charset="0"/>
                <a:ea typeface="ＭＳ Ｐゴシック" charset="0"/>
                <a:cs typeface="ＭＳ Ｐゴシック" charset="0"/>
              </a:rPr>
              <a:t>Provenance </a:t>
            </a:r>
            <a:r>
              <a:rPr lang="en-GB" sz="2400" dirty="0">
                <a:latin typeface="Calibri" charset="0"/>
                <a:ea typeface="ＭＳ Ｐゴシック" charset="0"/>
                <a:cs typeface="ＭＳ Ｐゴシック" charset="0"/>
              </a:rPr>
              <a:t>information </a:t>
            </a:r>
            <a:r>
              <a:rPr lang="en-GB" sz="2400" i="1" dirty="0">
                <a:latin typeface="Calibri" charset="0"/>
                <a:ea typeface="ＭＳ Ｐゴシック" charset="0"/>
                <a:cs typeface="ＭＳ Ｐゴシック" charset="0"/>
              </a:rPr>
              <a:t>interchange</a:t>
            </a:r>
          </a:p>
          <a:p>
            <a:pPr lvl="1" eaLnBrk="1" hangingPunct="1"/>
            <a:r>
              <a:rPr lang="en-GB" sz="2400" dirty="0">
                <a:latin typeface="Calibri" charset="0"/>
                <a:ea typeface="ＭＳ Ｐゴシック" charset="0"/>
                <a:cs typeface="ＭＳ Ｐゴシック" charset="0"/>
              </a:rPr>
              <a:t>“Simple”</a:t>
            </a:r>
          </a:p>
          <a:p>
            <a:pPr lvl="1" eaLnBrk="1" hangingPunct="1"/>
            <a:r>
              <a:rPr lang="en-GB" sz="2400" dirty="0" smtClean="0">
                <a:latin typeface="Calibri" charset="0"/>
                <a:ea typeface="ＭＳ Ｐゴシック" charset="0"/>
                <a:cs typeface="ＭＳ Ｐゴシック" charset="0"/>
              </a:rPr>
              <a:t>Domain</a:t>
            </a:r>
            <a:r>
              <a:rPr lang="en-GB" sz="2400" dirty="0">
                <a:latin typeface="Calibri" charset="0"/>
                <a:ea typeface="ＭＳ Ｐゴシック" charset="0"/>
                <a:cs typeface="ＭＳ Ｐゴシック" charset="0"/>
              </a:rPr>
              <a:t>-</a:t>
            </a:r>
            <a:r>
              <a:rPr lang="en-GB" sz="2400" dirty="0" smtClean="0">
                <a:latin typeface="Calibri" charset="0"/>
                <a:ea typeface="ＭＳ Ｐゴシック" charset="0"/>
                <a:cs typeface="ＭＳ Ｐゴシック" charset="0"/>
              </a:rPr>
              <a:t>neutral</a:t>
            </a:r>
          </a:p>
          <a:p>
            <a:pPr lvl="1" eaLnBrk="1" hangingPunct="1"/>
            <a:r>
              <a:rPr lang="en-GB" sz="2400" dirty="0" smtClean="0">
                <a:latin typeface="Calibri" charset="0"/>
                <a:ea typeface="ＭＳ Ｐゴシック" charset="0"/>
                <a:cs typeface="ＭＳ Ｐゴシック" charset="0"/>
              </a:rPr>
              <a:t>Meant to be extended</a:t>
            </a:r>
          </a:p>
          <a:p>
            <a:pPr lvl="1" eaLnBrk="1" hangingPunct="1"/>
            <a:r>
              <a:rPr lang="en-GB" sz="2400" dirty="0" smtClean="0">
                <a:latin typeface="Calibri" charset="0"/>
                <a:ea typeface="ＭＳ Ｐゴシック" charset="0"/>
                <a:cs typeface="ＭＳ Ｐゴシック" charset="0"/>
              </a:rPr>
              <a:t>Encodes </a:t>
            </a:r>
            <a:r>
              <a:rPr lang="en-GB" sz="2400" dirty="0">
                <a:latin typeface="Calibri" charset="0"/>
                <a:ea typeface="ＭＳ Ｐゴシック" charset="0"/>
                <a:cs typeface="ＭＳ Ｐゴシック" charset="0"/>
              </a:rPr>
              <a:t>PROV-DM’s “abstract model” in </a:t>
            </a:r>
            <a:r>
              <a:rPr lang="en-GB" sz="2400" dirty="0" smtClean="0">
                <a:latin typeface="Calibri" charset="0"/>
                <a:ea typeface="ＭＳ Ｐゴシック" charset="0"/>
                <a:cs typeface="ＭＳ Ｐゴシック" charset="0"/>
              </a:rPr>
              <a:t>RDF</a:t>
            </a:r>
          </a:p>
          <a:p>
            <a:pPr lvl="1" eaLnBrk="1" hangingPunct="1"/>
            <a:r>
              <a:rPr lang="en-GB" sz="2400" dirty="0" smtClean="0">
                <a:latin typeface="Calibri" charset="0"/>
                <a:ea typeface="ＭＳ Ｐゴシック" charset="0"/>
                <a:cs typeface="ＭＳ Ｐゴシック" charset="0"/>
              </a:rPr>
              <a:t>There are alternate encodings for </a:t>
            </a:r>
            <a:r>
              <a:rPr lang="en-GB" sz="2400" dirty="0" smtClean="0">
                <a:latin typeface="Calibri" charset="0"/>
                <a:ea typeface="ＭＳ Ｐゴシック" charset="0"/>
                <a:cs typeface="ＭＳ Ｐゴシック" charset="0"/>
              </a:rPr>
              <a:t>XML, </a:t>
            </a:r>
            <a:r>
              <a:rPr lang="en-GB" sz="2400" dirty="0" smtClean="0">
                <a:latin typeface="Calibri" charset="0"/>
                <a:ea typeface="ＭＳ Ｐゴシック" charset="0"/>
                <a:cs typeface="ＭＳ Ｐゴシック" charset="0"/>
              </a:rPr>
              <a:t>etc.</a:t>
            </a:r>
            <a:endParaRPr lang="en-GB" sz="2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457200" lvl="1" indent="0" eaLnBrk="1" hangingPunct="1">
              <a:buNone/>
            </a:pPr>
            <a:endParaRPr lang="en-GB" sz="2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endParaRPr lang="en-GB" sz="24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11/12/12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1638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smtClean="0">
                <a:latin typeface="Calibri" charset="0"/>
              </a:rPr>
              <a:t>@timrdf     http://bit.ly/prov-at-iswc-12</a:t>
            </a:r>
            <a:endParaRPr lang="en-GB" sz="2000">
              <a:latin typeface="Calibri" charset="0"/>
            </a:endParaRPr>
          </a:p>
        </p:txBody>
      </p:sp>
      <p:sp>
        <p:nvSpPr>
          <p:cNvPr id="1638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C65A157-0DC1-0D47-B590-5DE7985FD002}" type="slidenum">
              <a:rPr lang="en-GB" sz="2000">
                <a:latin typeface="Calibri" charset="0"/>
              </a:rPr>
              <a:pPr eaLnBrk="1" hangingPunct="1"/>
              <a:t>3</a:t>
            </a:fld>
            <a:endParaRPr lang="en-GB" sz="200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8100" y="2578100"/>
            <a:ext cx="1435100" cy="850900"/>
          </a:xfrm>
          <a:prstGeom prst="rect">
            <a:avLst/>
          </a:prstGeom>
        </p:spPr>
      </p:pic>
      <p:sp>
        <p:nvSpPr>
          <p:cNvPr id="481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Organizing Qualifications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(4/4)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8130" name="Date Placeholder 5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11/12/12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48131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smtClean="0">
                <a:latin typeface="Calibri" charset="0"/>
              </a:rPr>
              <a:t>@timrdf     http://bit.ly/prov-at-iswc-12</a:t>
            </a:r>
            <a:endParaRPr lang="en-GB" sz="2000">
              <a:latin typeface="Calibri" charset="0"/>
            </a:endParaRPr>
          </a:p>
        </p:txBody>
      </p:sp>
      <p:sp>
        <p:nvSpPr>
          <p:cNvPr id="48132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3A98A06-AC2E-DA42-A133-955DF55CB89A}" type="slidenum">
              <a:rPr lang="en-GB" sz="2000">
                <a:latin typeface="Calibri" charset="0"/>
              </a:rPr>
              <a:pPr eaLnBrk="1" hangingPunct="1"/>
              <a:t>30</a:t>
            </a:fld>
            <a:endParaRPr lang="en-GB" sz="2000">
              <a:latin typeface="Calibri" charset="0"/>
            </a:endParaRPr>
          </a:p>
        </p:txBody>
      </p:sp>
      <p:pic>
        <p:nvPicPr>
          <p:cNvPr id="48133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567" y="1412776"/>
            <a:ext cx="4325937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981" y="1916832"/>
            <a:ext cx="8266475" cy="4367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1" name="Title 1"/>
          <p:cNvSpPr>
            <a:spLocks noGrp="1"/>
          </p:cNvSpPr>
          <p:nvPr>
            <p:ph type="ctrTitle"/>
          </p:nvPr>
        </p:nvSpPr>
        <p:spPr>
          <a:xfrm>
            <a:off x="685800" y="662831"/>
            <a:ext cx="7772400" cy="1470025"/>
          </a:xfrm>
        </p:spPr>
        <p:txBody>
          <a:bodyPr/>
          <a:lstStyle/>
          <a:p>
            <a:pPr eaLnBrk="1" hangingPunct="1"/>
            <a:r>
              <a:rPr lang="en-GB" sz="5400" dirty="0" smtClean="0">
                <a:latin typeface="Calibri" charset="0"/>
                <a:ea typeface="ＭＳ Ｐゴシック" charset="0"/>
                <a:cs typeface="ＭＳ Ｐゴシック" charset="0"/>
              </a:rPr>
              <a:t>A Walk Through PROV-O</a:t>
            </a:r>
            <a:endParaRPr lang="en-GB" sz="40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2" name="Picture 11" descr="Screen Shot 2012-11-11 at 1.43.5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88840"/>
            <a:ext cx="8725506" cy="4673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042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GET http://www.w3.org/ns/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prov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5326"/>
            <a:ext cx="7859216" cy="4525962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Latest public draft:</a:t>
            </a:r>
          </a:p>
          <a:p>
            <a:pPr lvl="1">
              <a:defRPr/>
            </a:pPr>
            <a:r>
              <a:rPr lang="en-US" sz="2400" dirty="0" smtClean="0"/>
              <a:t>curl -H "Accept: </a:t>
            </a:r>
            <a:r>
              <a:rPr lang="en-US" sz="2400" dirty="0" smtClean="0">
                <a:solidFill>
                  <a:srgbClr val="008000"/>
                </a:solidFill>
              </a:rPr>
              <a:t>text/html</a:t>
            </a:r>
            <a:r>
              <a:rPr lang="en-US" sz="2400" dirty="0" smtClean="0"/>
              <a:t>" -L </a:t>
            </a:r>
            <a:r>
              <a:rPr lang="en-US" sz="2400" dirty="0" smtClean="0">
                <a:hlinkClick r:id="rId2"/>
              </a:rPr>
              <a:t>http://www.w3.org/ns/prov</a:t>
            </a:r>
            <a:endParaRPr lang="en-US" sz="2400" dirty="0" smtClean="0"/>
          </a:p>
          <a:p>
            <a:pPr lvl="1">
              <a:defRPr/>
            </a:pPr>
            <a:r>
              <a:rPr lang="en-US" sz="2400" dirty="0" smtClean="0"/>
              <a:t>curl -H "Accept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: </a:t>
            </a:r>
            <a:r>
              <a:rPr lang="en-US" sz="2400" dirty="0" smtClean="0">
                <a:solidFill>
                  <a:srgbClr val="008000"/>
                </a:solidFill>
              </a:rPr>
              <a:t>application/</a:t>
            </a:r>
            <a:r>
              <a:rPr lang="en-US" sz="2400" dirty="0" err="1" smtClean="0">
                <a:solidFill>
                  <a:srgbClr val="008000"/>
                </a:solidFill>
              </a:rPr>
              <a:t>rdf+xml</a:t>
            </a:r>
            <a:r>
              <a:rPr lang="en-US" sz="2400" dirty="0" smtClean="0"/>
              <a:t>" -L </a:t>
            </a:r>
            <a:r>
              <a:rPr lang="en-US" sz="2400" dirty="0" smtClean="0">
                <a:hlinkClick r:id="rId2"/>
              </a:rPr>
              <a:t>http://www.w3.org/ns/prov</a:t>
            </a:r>
            <a:endParaRPr lang="en-US" sz="2400" dirty="0" smtClean="0"/>
          </a:p>
          <a:p>
            <a:pPr lvl="1">
              <a:defRPr/>
            </a:pPr>
            <a:r>
              <a:rPr lang="en-US" sz="2400" dirty="0" smtClean="0"/>
              <a:t>curl -H "Accept: </a:t>
            </a:r>
            <a:r>
              <a:rPr lang="en-US" sz="2400" dirty="0" smtClean="0">
                <a:solidFill>
                  <a:srgbClr val="008000"/>
                </a:solidFill>
              </a:rPr>
              <a:t>text/turtle</a:t>
            </a:r>
            <a:r>
              <a:rPr lang="en-US" sz="2400" dirty="0" smtClean="0"/>
              <a:t>" -L </a:t>
            </a:r>
            <a:r>
              <a:rPr lang="en-US" sz="2400" dirty="0" smtClean="0">
                <a:hlinkClick r:id="rId2"/>
              </a:rPr>
              <a:t>http://www.w3.org/ns/prov</a:t>
            </a:r>
            <a:endParaRPr lang="en-US" sz="2400" dirty="0" smtClean="0"/>
          </a:p>
          <a:p>
            <a:pPr>
              <a:defRPr/>
            </a:pPr>
            <a:r>
              <a:rPr lang="en-US" sz="2800" dirty="0"/>
              <a:t>Latest editor’s draft:</a:t>
            </a:r>
          </a:p>
          <a:p>
            <a:pPr lvl="1">
              <a:defRPr/>
            </a:pPr>
            <a:r>
              <a:rPr lang="en-US" sz="2400" dirty="0">
                <a:hlinkClick r:id="rId3"/>
              </a:rPr>
              <a:t>http://bit.ly/prov-o-html</a:t>
            </a:r>
            <a:r>
              <a:rPr lang="en-US" sz="2400" dirty="0"/>
              <a:t> </a:t>
            </a:r>
          </a:p>
          <a:p>
            <a:pPr lvl="1">
              <a:defRPr/>
            </a:pPr>
            <a:r>
              <a:rPr lang="en-US" sz="2400" dirty="0">
                <a:hlinkClick r:id="rId4"/>
              </a:rPr>
              <a:t>http://bit.ly/prov-o</a:t>
            </a:r>
            <a:r>
              <a:rPr lang="en-US" sz="2400" dirty="0"/>
              <a:t> (OWL file)</a:t>
            </a:r>
          </a:p>
          <a:p>
            <a:pPr marL="457200" lvl="1" indent="0">
              <a:buFont typeface="Arial" charset="0"/>
              <a:buNone/>
              <a:defRPr/>
            </a:pPr>
            <a:endParaRPr lang="en-US" sz="2400" dirty="0" smtClean="0"/>
          </a:p>
        </p:txBody>
      </p:sp>
      <p:sp>
        <p:nvSpPr>
          <p:cNvPr id="18435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11/12/12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1843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smtClean="0">
                <a:latin typeface="Calibri" charset="0"/>
              </a:rPr>
              <a:t>@timrdf     http://bit.ly/prov-at-iswc-12</a:t>
            </a:r>
            <a:endParaRPr lang="en-GB" sz="2000">
              <a:latin typeface="Calibri" charset="0"/>
            </a:endParaRPr>
          </a:p>
        </p:txBody>
      </p:sp>
      <p:sp>
        <p:nvSpPr>
          <p:cNvPr id="1843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F939230-6331-CC48-905B-937FA2957A75}" type="slidenum">
              <a:rPr lang="en-GB" sz="2000">
                <a:latin typeface="Calibri" charset="0"/>
              </a:rPr>
              <a:pPr eaLnBrk="1" hangingPunct="1"/>
              <a:t>4</a:t>
            </a:fld>
            <a:endParaRPr lang="en-GB" sz="200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Namespaces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>
                <a:latin typeface="Courier" charset="0"/>
                <a:ea typeface="ＭＳ Ｐゴシック" charset="0"/>
                <a:cs typeface="ＭＳ Ｐゴシック" charset="0"/>
              </a:rPr>
              <a:t>@prefix </a:t>
            </a:r>
            <a:r>
              <a:rPr lang="en-US" sz="1800" dirty="0" err="1">
                <a:latin typeface="Courier" charset="0"/>
                <a:ea typeface="ＭＳ Ｐゴシック" charset="0"/>
                <a:cs typeface="ＭＳ Ｐゴシック" charset="0"/>
              </a:rPr>
              <a:t>rdfs</a:t>
            </a:r>
            <a:r>
              <a:rPr lang="en-US" sz="1800" dirty="0">
                <a:latin typeface="Courier" charset="0"/>
                <a:ea typeface="ＭＳ Ｐゴシック" charset="0"/>
                <a:cs typeface="ＭＳ Ｐゴシック" charset="0"/>
              </a:rPr>
              <a:t>: &lt;http://www.w3.org/2000/01/</a:t>
            </a:r>
            <a:r>
              <a:rPr lang="en-US" sz="1800" dirty="0" err="1">
                <a:latin typeface="Courier" charset="0"/>
                <a:ea typeface="ＭＳ Ｐゴシック" charset="0"/>
                <a:cs typeface="ＭＳ Ｐゴシック" charset="0"/>
              </a:rPr>
              <a:t>rdf</a:t>
            </a:r>
            <a:r>
              <a:rPr lang="en-US" sz="1800" dirty="0">
                <a:latin typeface="Courier" charset="0"/>
                <a:ea typeface="ＭＳ Ｐゴシック" charset="0"/>
                <a:cs typeface="ＭＳ Ｐゴシック" charset="0"/>
              </a:rPr>
              <a:t>-schema#&gt; . </a:t>
            </a:r>
          </a:p>
          <a:p>
            <a:r>
              <a:rPr lang="en-US" sz="1800" dirty="0">
                <a:latin typeface="Courier" charset="0"/>
                <a:ea typeface="ＭＳ Ｐゴシック" charset="0"/>
                <a:cs typeface="ＭＳ Ｐゴシック" charset="0"/>
              </a:rPr>
              <a:t>@prefix </a:t>
            </a:r>
            <a:r>
              <a:rPr lang="en-US" sz="1800" dirty="0" err="1">
                <a:latin typeface="Courier" charset="0"/>
                <a:ea typeface="ＭＳ Ｐゴシック" charset="0"/>
                <a:cs typeface="ＭＳ Ｐゴシック" charset="0"/>
              </a:rPr>
              <a:t>xsd</a:t>
            </a:r>
            <a:r>
              <a:rPr lang="en-US" sz="1800" dirty="0">
                <a:latin typeface="Courier" charset="0"/>
                <a:ea typeface="ＭＳ Ｐゴシック" charset="0"/>
                <a:cs typeface="ＭＳ Ｐゴシック" charset="0"/>
              </a:rPr>
              <a:t>:  &lt;http://www.w3.org/2001/</a:t>
            </a:r>
            <a:r>
              <a:rPr lang="en-US" sz="1800" dirty="0" err="1">
                <a:latin typeface="Courier" charset="0"/>
                <a:ea typeface="ＭＳ Ｐゴシック" charset="0"/>
                <a:cs typeface="ＭＳ Ｐゴシック" charset="0"/>
              </a:rPr>
              <a:t>XMLSchema</a:t>
            </a:r>
            <a:r>
              <a:rPr lang="en-US" sz="1800" dirty="0">
                <a:latin typeface="Courier" charset="0"/>
                <a:ea typeface="ＭＳ Ｐゴシック" charset="0"/>
                <a:cs typeface="ＭＳ Ｐゴシック" charset="0"/>
              </a:rPr>
              <a:t>#&gt; . </a:t>
            </a:r>
          </a:p>
          <a:p>
            <a:r>
              <a:rPr lang="en-US" sz="1800" dirty="0">
                <a:latin typeface="Courier" charset="0"/>
                <a:ea typeface="ＭＳ Ｐゴシック" charset="0"/>
                <a:cs typeface="ＭＳ Ｐゴシック" charset="0"/>
              </a:rPr>
              <a:t>@prefix owl:  &lt;http://www.w3.org/2002/07/owl#&gt; . </a:t>
            </a:r>
          </a:p>
          <a:p>
            <a:r>
              <a:rPr lang="en-US" sz="1800" dirty="0">
                <a:latin typeface="Courier" charset="0"/>
                <a:ea typeface="ＭＳ Ｐゴシック" charset="0"/>
                <a:cs typeface="ＭＳ Ｐゴシック" charset="0"/>
              </a:rPr>
              <a:t>@prefix </a:t>
            </a:r>
            <a:r>
              <a:rPr lang="en-US" sz="1800" dirty="0" err="1">
                <a:latin typeface="Courier" charset="0"/>
                <a:ea typeface="ＭＳ Ｐゴシック" charset="0"/>
                <a:cs typeface="ＭＳ Ｐゴシック" charset="0"/>
              </a:rPr>
              <a:t>prov</a:t>
            </a:r>
            <a:r>
              <a:rPr lang="en-US" sz="1800" dirty="0">
                <a:latin typeface="Courier" charset="0"/>
                <a:ea typeface="ＭＳ Ｐゴシック" charset="0"/>
                <a:cs typeface="ＭＳ Ｐゴシック" charset="0"/>
              </a:rPr>
              <a:t>: &lt;</a:t>
            </a:r>
            <a:r>
              <a:rPr lang="en-US" sz="1800" dirty="0">
                <a:solidFill>
                  <a:srgbClr val="0000FF"/>
                </a:solidFill>
                <a:latin typeface="Courier" charset="0"/>
                <a:ea typeface="ＭＳ Ｐゴシック" charset="0"/>
                <a:cs typeface="ＭＳ Ｐゴシック" charset="0"/>
              </a:rPr>
              <a:t>http://www.w3.org/ns/</a:t>
            </a:r>
            <a:r>
              <a:rPr lang="en-US" sz="1800" dirty="0" err="1">
                <a:solidFill>
                  <a:srgbClr val="0000FF"/>
                </a:solidFill>
                <a:latin typeface="Courier" charset="0"/>
                <a:ea typeface="ＭＳ Ｐゴシック" charset="0"/>
                <a:cs typeface="ＭＳ Ｐゴシック" charset="0"/>
              </a:rPr>
              <a:t>prov</a:t>
            </a:r>
            <a:r>
              <a:rPr lang="en-US" sz="1800" dirty="0">
                <a:solidFill>
                  <a:srgbClr val="0000FF"/>
                </a:solidFill>
                <a:latin typeface="Courier" charset="0"/>
                <a:ea typeface="ＭＳ Ｐゴシック" charset="0"/>
                <a:cs typeface="ＭＳ Ｐゴシック" charset="0"/>
              </a:rPr>
              <a:t>#</a:t>
            </a:r>
            <a:r>
              <a:rPr lang="en-US" sz="1800" dirty="0">
                <a:latin typeface="Courier" charset="0"/>
                <a:ea typeface="ＭＳ Ｐゴシック" charset="0"/>
                <a:cs typeface="ＭＳ Ｐゴシック" charset="0"/>
              </a:rPr>
              <a:t>&gt; . </a:t>
            </a:r>
          </a:p>
          <a:p>
            <a:r>
              <a:rPr lang="en-US" sz="1800" dirty="0">
                <a:latin typeface="Courier" charset="0"/>
                <a:ea typeface="ＭＳ Ｐゴシック" charset="0"/>
                <a:cs typeface="ＭＳ Ｐゴシック" charset="0"/>
              </a:rPr>
              <a:t>@prefix :     &lt;http://</a:t>
            </a:r>
            <a:r>
              <a:rPr lang="en-US" sz="1800" dirty="0" err="1">
                <a:latin typeface="Courier" charset="0"/>
                <a:ea typeface="ＭＳ Ｐゴシック" charset="0"/>
                <a:cs typeface="ＭＳ Ｐゴシック" charset="0"/>
              </a:rPr>
              <a:t>example.com</a:t>
            </a:r>
            <a:r>
              <a:rPr lang="en-US" sz="1800" dirty="0">
                <a:latin typeface="Courier" charset="0"/>
                <a:ea typeface="ＭＳ Ｐゴシック" charset="0"/>
                <a:cs typeface="ＭＳ Ｐゴシック" charset="0"/>
              </a:rPr>
              <a:t>/&gt; .</a:t>
            </a:r>
          </a:p>
          <a:p>
            <a:endParaRPr lang="en-US" sz="1800" dirty="0">
              <a:latin typeface="Courier" charset="0"/>
              <a:ea typeface="ＭＳ Ｐゴシック" charset="0"/>
              <a:cs typeface="ＭＳ Ｐゴシック" charset="0"/>
            </a:endParaRPr>
          </a:p>
          <a:p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400" i="1" dirty="0">
                <a:latin typeface="Calibri" charset="0"/>
                <a:ea typeface="ＭＳ Ｐゴシック" charset="0"/>
                <a:cs typeface="ＭＳ Ｐゴシック" charset="0"/>
              </a:rPr>
              <a:t>When in doubt, </a:t>
            </a:r>
            <a:r>
              <a:rPr lang="en-US" sz="2400" i="1" dirty="0" err="1">
                <a:latin typeface="Calibri" charset="0"/>
                <a:ea typeface="ＭＳ Ｐゴシック" charset="0"/>
                <a:cs typeface="ＭＳ Ｐゴシック" charset="0"/>
              </a:rPr>
              <a:t>prefix.cc</a:t>
            </a:r>
            <a:r>
              <a:rPr lang="en-US" sz="2400" i="1" dirty="0">
                <a:latin typeface="Calibri" charset="0"/>
                <a:ea typeface="ＭＳ Ｐゴシック" charset="0"/>
                <a:cs typeface="ＭＳ Ｐゴシック" charset="0"/>
              </a:rPr>
              <a:t>.</a:t>
            </a: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” (</a:t>
            </a:r>
            <a:r>
              <a:rPr lang="en-US" sz="2000" dirty="0">
                <a:latin typeface="Calibri" charset="0"/>
                <a:ea typeface="ＭＳ Ｐゴシック" charset="0"/>
                <a:cs typeface="ＭＳ Ｐゴシック" charset="0"/>
              </a:rPr>
              <a:t>e.g. </a:t>
            </a:r>
            <a:r>
              <a:rPr lang="en-US" sz="2000" dirty="0">
                <a:latin typeface="Courier"/>
                <a:ea typeface="ＭＳ Ｐゴシック" charset="0"/>
                <a:cs typeface="Courier"/>
              </a:rPr>
              <a:t>http://</a:t>
            </a:r>
            <a:r>
              <a:rPr lang="en-US" sz="2000" dirty="0" err="1">
                <a:latin typeface="Courier"/>
                <a:ea typeface="ＭＳ Ｐゴシック" charset="0"/>
                <a:cs typeface="Courier"/>
              </a:rPr>
              <a:t>prefix.cc</a:t>
            </a:r>
            <a:r>
              <a:rPr lang="en-US" sz="2000" dirty="0" smtClean="0">
                <a:latin typeface="Courier"/>
                <a:ea typeface="ＭＳ Ｐゴシック" charset="0"/>
                <a:cs typeface="Courier"/>
              </a:rPr>
              <a:t>/</a:t>
            </a:r>
            <a:r>
              <a:rPr lang="en-US" sz="2000" dirty="0" err="1" smtClean="0">
                <a:solidFill>
                  <a:srgbClr val="0000FF"/>
                </a:solidFill>
                <a:latin typeface="Courier"/>
                <a:ea typeface="ＭＳ Ｐゴシック" charset="0"/>
                <a:cs typeface="Courier"/>
              </a:rPr>
              <a:t>prov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)</a:t>
            </a:r>
            <a:endParaRPr lang="en-US" sz="2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/>
            <a:endParaRPr lang="en-US" sz="1400" dirty="0">
              <a:latin typeface="Courier" charset="0"/>
              <a:ea typeface="ＭＳ Ｐゴシック" charset="0"/>
            </a:endParaRPr>
          </a:p>
        </p:txBody>
      </p:sp>
      <p:sp>
        <p:nvSpPr>
          <p:cNvPr id="1945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11/12/12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1946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smtClean="0">
                <a:latin typeface="Calibri" charset="0"/>
              </a:rPr>
              <a:t>@timrdf     http://bit.ly/prov-at-iswc-12</a:t>
            </a:r>
            <a:endParaRPr lang="en-GB" sz="2000">
              <a:latin typeface="Calibri" charset="0"/>
            </a:endParaRPr>
          </a:p>
        </p:txBody>
      </p:sp>
      <p:sp>
        <p:nvSpPr>
          <p:cNvPr id="1946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CBD45DA-BBF3-4041-A1F5-181FB4CC335F}" type="slidenum">
              <a:rPr lang="en-GB" sz="2000">
                <a:latin typeface="Calibri" charset="0"/>
              </a:rPr>
              <a:pPr eaLnBrk="1" hangingPunct="1"/>
              <a:t>5</a:t>
            </a:fld>
            <a:endParaRPr lang="en-GB" sz="200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pPr eaLnBrk="1" hangingPunct="1"/>
            <a:r>
              <a:rPr lang="en-GB">
                <a:latin typeface="Calibri" charset="0"/>
                <a:ea typeface="ＭＳ Ｐゴシック" charset="0"/>
                <a:cs typeface="ＭＳ Ｐゴシック" charset="0"/>
              </a:rPr>
              <a:t>PROV-O at a glance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250825" y="1265386"/>
            <a:ext cx="8281616" cy="489991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dirty="0">
                <a:solidFill>
                  <a:srgbClr val="558ED5"/>
                </a:solidFill>
                <a:latin typeface="Calibri" charset="0"/>
                <a:ea typeface="ＭＳ Ｐゴシック" charset="0"/>
                <a:cs typeface="ＭＳ Ｐゴシック" charset="0"/>
              </a:rPr>
              <a:t>Starting point </a:t>
            </a:r>
            <a:r>
              <a:rPr lang="en-GB" dirty="0">
                <a:latin typeface="Calibri" charset="0"/>
                <a:ea typeface="ＭＳ Ｐゴシック" charset="0"/>
                <a:cs typeface="ＭＳ Ｐゴシック" charset="0"/>
              </a:rPr>
              <a:t>terms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Calibri" charset="0"/>
                <a:ea typeface="ＭＳ Ｐゴシック" charset="0"/>
              </a:rPr>
              <a:t>T</a:t>
            </a:r>
            <a:r>
              <a:rPr lang="en-GB" dirty="0">
                <a:latin typeface="Calibri" charset="0"/>
                <a:ea typeface="ＭＳ Ｐゴシック" charset="0"/>
              </a:rPr>
              <a:t>he basis for the rest of the ontology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>
                <a:latin typeface="Calibri" charset="0"/>
                <a:ea typeface="ＭＳ Ｐゴシック" charset="0"/>
              </a:rPr>
              <a:t>3 classes + 9 properties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>
                <a:latin typeface="Calibri" charset="0"/>
                <a:ea typeface="ＭＳ Ｐゴシック" charset="0"/>
              </a:rPr>
              <a:t>Simple, binary relations</a:t>
            </a:r>
          </a:p>
          <a:p>
            <a:pPr eaLnBrk="1" hangingPunct="1">
              <a:lnSpc>
                <a:spcPct val="90000"/>
              </a:lnSpc>
            </a:pPr>
            <a:r>
              <a:rPr lang="en-GB" dirty="0">
                <a:solidFill>
                  <a:srgbClr val="558ED5"/>
                </a:solidFill>
                <a:latin typeface="Calibri" charset="0"/>
                <a:ea typeface="ＭＳ Ｐゴシック" charset="0"/>
                <a:cs typeface="ＭＳ Ｐゴシック" charset="0"/>
              </a:rPr>
              <a:t>Expanded </a:t>
            </a:r>
            <a:r>
              <a:rPr lang="en-GB" dirty="0">
                <a:latin typeface="Calibri" charset="0"/>
                <a:ea typeface="ＭＳ Ｐゴシック" charset="0"/>
                <a:cs typeface="ＭＳ Ｐゴシック" charset="0"/>
              </a:rPr>
              <a:t>terms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Calibri" charset="0"/>
                <a:ea typeface="ＭＳ Ｐゴシック" charset="0"/>
              </a:rPr>
              <a:t>7 </a:t>
            </a:r>
            <a:r>
              <a:rPr lang="en-US" dirty="0">
                <a:latin typeface="Calibri" charset="0"/>
                <a:ea typeface="ＭＳ Ｐゴシック" charset="0"/>
              </a:rPr>
              <a:t>classes + </a:t>
            </a:r>
            <a:r>
              <a:rPr lang="en-US" dirty="0" smtClean="0">
                <a:latin typeface="Calibri" charset="0"/>
                <a:ea typeface="ＭＳ Ｐゴシック" charset="0"/>
              </a:rPr>
              <a:t>18 </a:t>
            </a:r>
            <a:r>
              <a:rPr lang="en-US" dirty="0">
                <a:latin typeface="Calibri" charset="0"/>
                <a:ea typeface="ＭＳ Ｐゴシック" charset="0"/>
              </a:rPr>
              <a:t>properties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Calibri" charset="0"/>
                <a:ea typeface="ＭＳ Ｐゴシック" charset="0"/>
              </a:rPr>
              <a:t>Adds subclasses and </a:t>
            </a:r>
            <a:r>
              <a:rPr lang="en-US" dirty="0" err="1">
                <a:latin typeface="Calibri" charset="0"/>
                <a:ea typeface="ＭＳ Ｐゴシック" charset="0"/>
              </a:rPr>
              <a:t>subproperties</a:t>
            </a:r>
            <a:endParaRPr lang="en-GB" dirty="0">
              <a:latin typeface="Calibri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dirty="0" smtClean="0">
                <a:solidFill>
                  <a:srgbClr val="0000FF"/>
                </a:solidFill>
                <a:latin typeface="Calibri" charset="0"/>
                <a:ea typeface="ＭＳ Ｐゴシック" charset="0"/>
                <a:cs typeface="ＭＳ Ｐゴシック" charset="0"/>
              </a:rPr>
              <a:t>Qualifying</a:t>
            </a:r>
            <a:r>
              <a:rPr lang="en-GB" dirty="0" smtClean="0">
                <a:solidFill>
                  <a:srgbClr val="558ED5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GB" dirty="0">
                <a:latin typeface="Calibri" charset="0"/>
                <a:ea typeface="ＭＳ Ｐゴシック" charset="0"/>
                <a:cs typeface="ＭＳ Ｐゴシック" charset="0"/>
              </a:rPr>
              <a:t>relationships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>
                <a:latin typeface="Calibri" charset="0"/>
                <a:ea typeface="ＭＳ Ｐゴシック" charset="0"/>
              </a:rPr>
              <a:t>Elaborate </a:t>
            </a:r>
            <a:r>
              <a:rPr lang="en-GB" dirty="0">
                <a:latin typeface="Calibri" charset="0"/>
                <a:ea typeface="ＭＳ Ｐゴシック" charset="0"/>
              </a:rPr>
              <a:t>14 </a:t>
            </a:r>
            <a:r>
              <a:rPr lang="en-GB" dirty="0" smtClean="0">
                <a:latin typeface="Calibri" charset="0"/>
                <a:ea typeface="ＭＳ Ｐゴシック" charset="0"/>
              </a:rPr>
              <a:t>of the binary </a:t>
            </a:r>
            <a:r>
              <a:rPr lang="en-GB" dirty="0" smtClean="0">
                <a:solidFill>
                  <a:srgbClr val="558ED5"/>
                </a:solidFill>
                <a:latin typeface="Calibri" charset="0"/>
                <a:ea typeface="ＭＳ Ｐゴシック" charset="0"/>
                <a:cs typeface="ＭＳ Ｐゴシック" charset="0"/>
              </a:rPr>
              <a:t>Starting </a:t>
            </a:r>
            <a:r>
              <a:rPr lang="en-GB" dirty="0" smtClean="0">
                <a:latin typeface="Calibri" charset="0"/>
                <a:ea typeface="ＭＳ Ｐゴシック" charset="0"/>
              </a:rPr>
              <a:t>and </a:t>
            </a:r>
            <a:r>
              <a:rPr lang="en-GB" dirty="0" smtClean="0">
                <a:solidFill>
                  <a:srgbClr val="558ED5"/>
                </a:solidFill>
                <a:latin typeface="Calibri" charset="0"/>
                <a:ea typeface="ＭＳ Ｐゴシック" charset="0"/>
                <a:cs typeface="ＭＳ Ｐゴシック" charset="0"/>
              </a:rPr>
              <a:t>Expanded</a:t>
            </a:r>
            <a:r>
              <a:rPr lang="en-GB" dirty="0" smtClean="0">
                <a:latin typeface="Calibri" charset="0"/>
                <a:ea typeface="ＭＳ Ｐゴシック" charset="0"/>
              </a:rPr>
              <a:t> </a:t>
            </a:r>
            <a:r>
              <a:rPr lang="en-GB" dirty="0">
                <a:latin typeface="Calibri" charset="0"/>
                <a:ea typeface="ＭＳ Ｐゴシック" charset="0"/>
              </a:rPr>
              <a:t>relationships</a:t>
            </a:r>
          </a:p>
        </p:txBody>
      </p:sp>
      <p:sp>
        <p:nvSpPr>
          <p:cNvPr id="2048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11/12/12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048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smtClean="0">
                <a:latin typeface="Calibri" charset="0"/>
              </a:rPr>
              <a:t>@timrdf     http://bit.ly/prov-at-iswc-12</a:t>
            </a:r>
            <a:endParaRPr lang="en-GB" sz="2000">
              <a:latin typeface="Calibri" charset="0"/>
            </a:endParaRPr>
          </a:p>
        </p:txBody>
      </p:sp>
      <p:sp>
        <p:nvSpPr>
          <p:cNvPr id="2048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91BFCB7-D629-B145-8CBA-987EC6856238}" type="slidenum">
              <a:rPr lang="en-GB" sz="2000">
                <a:latin typeface="Calibri" charset="0"/>
              </a:rPr>
              <a:pPr eaLnBrk="1" hangingPunct="1"/>
              <a:t>6</a:t>
            </a:fld>
            <a:endParaRPr lang="en-GB" sz="2000">
              <a:latin typeface="Calibri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7991" y="1404045"/>
            <a:ext cx="1828809" cy="18089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Starting Points (Class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V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iew)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6" name="Date Placeholder 4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11/12/12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1507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smtClean="0">
                <a:latin typeface="Calibri" charset="0"/>
              </a:rPr>
              <a:t>@timrdf     http://bit.ly/prov-at-iswc-12</a:t>
            </a:r>
            <a:endParaRPr lang="en-GB" sz="2000">
              <a:latin typeface="Calibri" charset="0"/>
            </a:endParaRPr>
          </a:p>
        </p:txBody>
      </p:sp>
      <p:sp>
        <p:nvSpPr>
          <p:cNvPr id="21508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6B4C786-6243-9049-9E86-5A160B14D4DA}" type="slidenum">
              <a:rPr lang="en-GB" sz="2000">
                <a:latin typeface="Calibri" charset="0"/>
              </a:rPr>
              <a:pPr eaLnBrk="1" hangingPunct="1"/>
              <a:t>7</a:t>
            </a:fld>
            <a:endParaRPr lang="en-GB" sz="2000">
              <a:latin typeface="Calibri" charset="0"/>
            </a:endParaRPr>
          </a:p>
        </p:txBody>
      </p:sp>
      <p:pic>
        <p:nvPicPr>
          <p:cNvPr id="2150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0" y="1628775"/>
            <a:ext cx="7924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TextBox 10"/>
          <p:cNvSpPr txBox="1">
            <a:spLocks noChangeArrowheads="1"/>
          </p:cNvSpPr>
          <p:nvPr/>
        </p:nvSpPr>
        <p:spPr bwMode="auto">
          <a:xfrm>
            <a:off x="250825" y="1773238"/>
            <a:ext cx="4826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The 3 main classes (Entity, Activity, Agent) can be organized by </a:t>
            </a:r>
            <a:r>
              <a:rPr lang="en-US" sz="1800" b="1"/>
              <a:t>time</a:t>
            </a:r>
            <a:r>
              <a:rPr lang="en-US" sz="1800"/>
              <a:t> or </a:t>
            </a:r>
            <a:r>
              <a:rPr lang="en-US" sz="1800" b="1">
                <a:solidFill>
                  <a:srgbClr val="F00480"/>
                </a:solidFill>
              </a:rPr>
              <a:t>responsibility</a:t>
            </a:r>
            <a:r>
              <a:rPr lang="en-US" sz="1800"/>
              <a:t>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Starting Points (2D View)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11/12/12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smtClean="0">
                <a:latin typeface="Calibri" charset="0"/>
              </a:rPr>
              <a:t>@timrdf     http://bit.ly/prov-at-iswc-12</a:t>
            </a:r>
            <a:endParaRPr lang="en-GB" sz="2000">
              <a:latin typeface="Calibri" charset="0"/>
            </a:endParaRPr>
          </a:p>
        </p:txBody>
      </p:sp>
      <p:sp>
        <p:nvSpPr>
          <p:cNvPr id="2253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266DE5D-25F7-0C42-9F6E-EBC986AEFCF9}" type="slidenum">
              <a:rPr lang="en-GB" sz="2000">
                <a:latin typeface="Calibri" charset="0"/>
              </a:rPr>
              <a:pPr eaLnBrk="1" hangingPunct="1"/>
              <a:t>8</a:t>
            </a:fld>
            <a:endParaRPr lang="en-GB" sz="2000">
              <a:latin typeface="Calibri" charset="0"/>
            </a:endParaRPr>
          </a:p>
        </p:txBody>
      </p:sp>
      <p:sp>
        <p:nvSpPr>
          <p:cNvPr id="22534" name="TextBox 10"/>
          <p:cNvSpPr txBox="1">
            <a:spLocks noChangeArrowheads="1"/>
          </p:cNvSpPr>
          <p:nvPr/>
        </p:nvSpPr>
        <p:spPr bwMode="auto">
          <a:xfrm>
            <a:off x="3492500" y="1773238"/>
            <a:ext cx="48244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The 3 main classes (Entity, </a:t>
            </a:r>
            <a:r>
              <a:rPr lang="en-US" sz="1800">
                <a:solidFill>
                  <a:srgbClr val="0000FF"/>
                </a:solidFill>
              </a:rPr>
              <a:t>Activity</a:t>
            </a:r>
            <a:r>
              <a:rPr lang="en-US" sz="1800"/>
              <a:t>, Agent) can be organized by </a:t>
            </a:r>
            <a:r>
              <a:rPr lang="en-US" sz="1800" b="1"/>
              <a:t>time</a:t>
            </a:r>
            <a:r>
              <a:rPr lang="en-US" sz="1800"/>
              <a:t> or </a:t>
            </a:r>
            <a:r>
              <a:rPr lang="en-US" sz="1800" b="1">
                <a:solidFill>
                  <a:srgbClr val="F00480"/>
                </a:solidFill>
              </a:rPr>
              <a:t>responsibility</a:t>
            </a:r>
            <a:r>
              <a:rPr lang="en-US" sz="1800"/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76825" y="2970213"/>
            <a:ext cx="3941763" cy="2308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 dirty="0" err="1">
                <a:solidFill>
                  <a:srgbClr val="F00480"/>
                </a:solidFill>
              </a:rPr>
              <a:t>actedOnBehalfOf</a:t>
            </a:r>
            <a:endParaRPr lang="en-US" dirty="0">
              <a:solidFill>
                <a:srgbClr val="F00480"/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dirty="0" err="1">
                <a:solidFill>
                  <a:srgbClr val="F00480"/>
                </a:solidFill>
              </a:rPr>
              <a:t>wasAttributedTo</a:t>
            </a:r>
            <a:endParaRPr lang="en-US" dirty="0">
              <a:solidFill>
                <a:srgbClr val="F00480"/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dirty="0" err="1">
                <a:solidFill>
                  <a:srgbClr val="F00480"/>
                </a:solidFill>
              </a:rPr>
              <a:t>wasAssociatedWith</a:t>
            </a:r>
            <a:endParaRPr lang="en-US" dirty="0">
              <a:solidFill>
                <a:srgbClr val="F00480"/>
              </a:solidFill>
            </a:endParaRPr>
          </a:p>
          <a:p>
            <a:pPr>
              <a:defRPr/>
            </a:pPr>
            <a:endParaRPr lang="en-US" dirty="0">
              <a:solidFill>
                <a:srgbClr val="F00480"/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dirty="0"/>
              <a:t>used,                  </a:t>
            </a:r>
            <a:r>
              <a:rPr lang="en-US" dirty="0" err="1"/>
              <a:t>wasDerivedFrom</a:t>
            </a:r>
            <a:endParaRPr lang="en-US" dirty="0"/>
          </a:p>
          <a:p>
            <a:pPr marL="285750" indent="-285750">
              <a:buFont typeface="Arial"/>
              <a:buChar char="•"/>
              <a:defRPr/>
            </a:pPr>
            <a:r>
              <a:rPr lang="en-US" dirty="0" err="1"/>
              <a:t>wasInformedBy</a:t>
            </a:r>
            <a:r>
              <a:rPr lang="en-US" dirty="0"/>
              <a:t>, </a:t>
            </a:r>
            <a:r>
              <a:rPr lang="en-US" dirty="0" err="1"/>
              <a:t>wasGeneratedBy</a:t>
            </a:r>
            <a:endParaRPr lang="en-US" dirty="0"/>
          </a:p>
          <a:p>
            <a:pPr marL="285750" indent="-285750">
              <a:buFont typeface="Arial"/>
              <a:buChar char="•"/>
              <a:defRPr/>
            </a:pPr>
            <a:endParaRPr lang="en-US" dirty="0"/>
          </a:p>
          <a:p>
            <a:pPr marL="285750" indent="-285750">
              <a:buFont typeface="Arial"/>
              <a:buChar char="•"/>
              <a:defRPr/>
            </a:pPr>
            <a:r>
              <a:rPr lang="en-US" dirty="0" err="1">
                <a:solidFill>
                  <a:srgbClr val="0000FF"/>
                </a:solidFill>
              </a:rPr>
              <a:t>startedAtTime</a:t>
            </a:r>
            <a:r>
              <a:rPr lang="en-US" dirty="0">
                <a:solidFill>
                  <a:srgbClr val="0000FF"/>
                </a:solidFill>
              </a:rPr>
              <a:t>, </a:t>
            </a:r>
            <a:r>
              <a:rPr lang="en-US" dirty="0" err="1">
                <a:solidFill>
                  <a:srgbClr val="0000FF"/>
                </a:solidFill>
              </a:rPr>
              <a:t>endedAtTime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484784"/>
            <a:ext cx="4897313" cy="47344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Starting Points (Grid View)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11/12/12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@timrdf     http://bit.ly/prov-at-iswc-12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F21E4A-21DD-AE4D-97B0-E6537324FAA6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486869"/>
            <a:ext cx="8686800" cy="4750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791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2536</TotalTime>
  <Words>1468</Words>
  <Application>Microsoft Macintosh PowerPoint</Application>
  <PresentationFormat>On-screen Show (4:3)</PresentationFormat>
  <Paragraphs>204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A Walk Through PROV-O</vt:lpstr>
      <vt:lpstr>Overview</vt:lpstr>
      <vt:lpstr>&lt;http://www.w3.org/ns/prov#&gt;</vt:lpstr>
      <vt:lpstr>GET http://www.w3.org/ns/prov</vt:lpstr>
      <vt:lpstr>Namespaces</vt:lpstr>
      <vt:lpstr>PROV-O at a glance</vt:lpstr>
      <vt:lpstr>Starting Points (Class View)</vt:lpstr>
      <vt:lpstr>Starting Points (2D View)</vt:lpstr>
      <vt:lpstr>Starting Points (Grid View)</vt:lpstr>
      <vt:lpstr>Starting Points Example </vt:lpstr>
      <vt:lpstr>Expanded Terms</vt:lpstr>
      <vt:lpstr>Extended Terms (1/5): prov:atLocation and prov:Location</vt:lpstr>
      <vt:lpstr>Extended Terms (2/5): prov:value (and prov:wasQuotedFrom)</vt:lpstr>
      <vt:lpstr>Extended Terms (3/5): prov:specializationOf</vt:lpstr>
      <vt:lpstr>Extended Terms (3/5): prov:specializationOf (and prov:wasRevisionOf) “provenance of dynamic resources”</vt:lpstr>
      <vt:lpstr>Extended Terms (3/5): prov:specializationOf</vt:lpstr>
      <vt:lpstr>Extended Terms (4/5): prov:alternateOf</vt:lpstr>
      <vt:lpstr>Extended Terms (5/5): prov:Bundle  provenance of provenance with a single Class!</vt:lpstr>
      <vt:lpstr>Qualifying Terms</vt:lpstr>
      <vt:lpstr>Qualifying Usage</vt:lpstr>
      <vt:lpstr>Qualifying Association</vt:lpstr>
      <vt:lpstr>Qualifying Association: prov:hadRole and  prov:hadPlan</vt:lpstr>
      <vt:lpstr>The Qualification Pattern</vt:lpstr>
      <vt:lpstr>Review: PROV-O at a glance</vt:lpstr>
      <vt:lpstr>Overview</vt:lpstr>
      <vt:lpstr>GET http://www.w3.org/ns/prov</vt:lpstr>
      <vt:lpstr>The Main Three Classes (1/4)</vt:lpstr>
      <vt:lpstr>Relating the “Main Three” (2/4)</vt:lpstr>
      <vt:lpstr>Qualification Pattern (3/4)</vt:lpstr>
      <vt:lpstr>Organizing Qualifications (4/4)</vt:lpstr>
      <vt:lpstr>A Walk Through PROV-O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Elevator Pitch of the PROV Ontology</dc:title>
  <dc:subject/>
  <dc:creator>Jun Zhao</dc:creator>
  <cp:keywords/>
  <dc:description/>
  <cp:lastModifiedBy>Timothy Lebo</cp:lastModifiedBy>
  <cp:revision>322</cp:revision>
  <cp:lastPrinted>2012-06-19T20:34:56Z</cp:lastPrinted>
  <dcterms:created xsi:type="dcterms:W3CDTF">2012-05-27T12:24:28Z</dcterms:created>
  <dcterms:modified xsi:type="dcterms:W3CDTF">2012-11-12T03:59:04Z</dcterms:modified>
  <cp:category/>
</cp:coreProperties>
</file>