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  <p:sldMasterId id="2147483702" r:id="rId2"/>
    <p:sldMasterId id="2147483718" r:id="rId3"/>
    <p:sldMasterId id="2147483739" r:id="rId4"/>
  </p:sldMasterIdLst>
  <p:notesMasterIdLst>
    <p:notesMasterId r:id="rId43"/>
  </p:notesMasterIdLst>
  <p:sldIdLst>
    <p:sldId id="492" r:id="rId5"/>
    <p:sldId id="552" r:id="rId6"/>
    <p:sldId id="512" r:id="rId7"/>
    <p:sldId id="513" r:id="rId8"/>
    <p:sldId id="534" r:id="rId9"/>
    <p:sldId id="536" r:id="rId10"/>
    <p:sldId id="533" r:id="rId11"/>
    <p:sldId id="535" r:id="rId12"/>
    <p:sldId id="538" r:id="rId13"/>
    <p:sldId id="551" r:id="rId14"/>
    <p:sldId id="544" r:id="rId15"/>
    <p:sldId id="514" r:id="rId16"/>
    <p:sldId id="502" r:id="rId17"/>
    <p:sldId id="507" r:id="rId18"/>
    <p:sldId id="537" r:id="rId19"/>
    <p:sldId id="501" r:id="rId20"/>
    <p:sldId id="508" r:id="rId21"/>
    <p:sldId id="505" r:id="rId22"/>
    <p:sldId id="525" r:id="rId23"/>
    <p:sldId id="557" r:id="rId24"/>
    <p:sldId id="526" r:id="rId25"/>
    <p:sldId id="516" r:id="rId26"/>
    <p:sldId id="510" r:id="rId27"/>
    <p:sldId id="517" r:id="rId28"/>
    <p:sldId id="515" r:id="rId29"/>
    <p:sldId id="541" r:id="rId30"/>
    <p:sldId id="543" r:id="rId31"/>
    <p:sldId id="528" r:id="rId32"/>
    <p:sldId id="529" r:id="rId33"/>
    <p:sldId id="530" r:id="rId34"/>
    <p:sldId id="545" r:id="rId35"/>
    <p:sldId id="546" r:id="rId36"/>
    <p:sldId id="547" r:id="rId37"/>
    <p:sldId id="548" r:id="rId38"/>
    <p:sldId id="553" r:id="rId39"/>
    <p:sldId id="554" r:id="rId40"/>
    <p:sldId id="555" r:id="rId41"/>
    <p:sldId id="556" r:id="rId42"/>
  </p:sldIdLst>
  <p:sldSz cx="9144000" cy="6858000" type="screen4x3"/>
  <p:notesSz cx="6858000" cy="9144000"/>
  <p:defaultTextStyle>
    <a:defPPr>
      <a:defRPr lang="en-US"/>
    </a:defPPr>
    <a:lvl1pPr marL="0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872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749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7627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3499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9376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5248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1116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6996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E7"/>
    <a:srgbClr val="FDEECD"/>
    <a:srgbClr val="FFEECD"/>
    <a:srgbClr val="FFFDE5"/>
    <a:srgbClr val="FCE060"/>
    <a:srgbClr val="FFCC33"/>
    <a:srgbClr val="CC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986" autoAdjust="0"/>
  </p:normalViewPr>
  <p:slideViewPr>
    <p:cSldViewPr snapToObjects="1">
      <p:cViewPr>
        <p:scale>
          <a:sx n="75" d="100"/>
          <a:sy n="75" d="100"/>
        </p:scale>
        <p:origin x="-1344" y="256"/>
      </p:cViewPr>
      <p:guideLst>
        <p:guide orient="horz" pos="3838"/>
        <p:guide pos="26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0CEAE-F087-F540-A5F2-4DC8B030B4C0}" type="datetimeFigureOut">
              <a:rPr lang="en-US" smtClean="0"/>
              <a:pPr/>
              <a:t>11/11/12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87C4D-13D0-E845-9A72-5C002C1069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05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872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749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7627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3499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9376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5248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1116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6996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84CF5E5-E7C4-7A45-9F43-1ECC99364F0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05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goes horizontal</a:t>
            </a:r>
            <a:r>
              <a:rPr lang="en-US" baseline="0" dirty="0" smtClean="0"/>
              <a:t> --- past to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87C4D-13D0-E845-9A72-5C002C10693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459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</a:t>
            </a:r>
            <a:r>
              <a:rPr lang="en-US" dirty="0" err="1" smtClean="0"/>
              <a:t>prov</a:t>
            </a:r>
            <a:r>
              <a:rPr lang="en-US" dirty="0" smtClean="0"/>
              <a:t>-o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87C4D-13D0-E845-9A72-5C002C10693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149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22D87D-0BCC-D945-9E66-AD776264F327}" type="slidenum">
              <a:rPr lang="en-US">
                <a:solidFill>
                  <a:prstClr val="white"/>
                </a:solidFill>
              </a:rPr>
              <a:pPr/>
              <a:t>31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7446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446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B3E04EF-E9FF-574E-9F96-64CF9BCC8234}" type="slidenum">
              <a:rPr lang="en-US"/>
              <a:pPr/>
              <a:t>34</a:t>
            </a:fld>
            <a:endParaRPr lang="en-US"/>
          </a:p>
        </p:txBody>
      </p:sp>
      <p:sp>
        <p:nvSpPr>
          <p:cNvPr id="60313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314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184" tIns="45594" rIns="91184" bIns="45594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47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594" rIns="45594"/>
          <a:lstStyle>
            <a:lvl1pPr marL="0" marR="63834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5967" indent="0" algn="ctr">
              <a:buNone/>
            </a:lvl2pPr>
            <a:lvl3pPr marL="911938" indent="0" algn="ctr">
              <a:buNone/>
            </a:lvl3pPr>
            <a:lvl4pPr marL="1367910" indent="0" algn="ctr">
              <a:buNone/>
            </a:lvl4pPr>
            <a:lvl5pPr marL="1823877" indent="0" algn="ctr">
              <a:buNone/>
            </a:lvl5pPr>
            <a:lvl6pPr marL="2279849" indent="0" algn="ctr">
              <a:buNone/>
            </a:lvl6pPr>
            <a:lvl7pPr marL="2735815" indent="0" algn="ctr">
              <a:buNone/>
            </a:lvl7pPr>
            <a:lvl8pPr marL="3191778" indent="0" algn="ctr">
              <a:buNone/>
            </a:lvl8pPr>
            <a:lvl9pPr marL="3647752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02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/>
          <a:p>
            <a:r>
              <a:rPr lang="x-none" smtClean="0"/>
              <a:t>Click icon to add 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53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53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53"/>
            <a:ext cx="4044960" cy="4524955"/>
          </a:xfrm>
        </p:spPr>
        <p:txBody>
          <a:bodyPr/>
          <a:lstStyle/>
          <a:p>
            <a:r>
              <a:rPr lang="x-none" smtClean="0"/>
              <a:t>Click icon to add clip art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6478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38878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76" tIns="45540" rIns="91076" bIns="45540" anchor="ctr"/>
          <a:lstStyle/>
          <a:p>
            <a:pPr algn="ctr" defTabSz="455352"/>
            <a:endParaRPr lang="en-US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58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540" rIns="45540"/>
          <a:lstStyle>
            <a:lvl1pPr marL="0" marR="63760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5446" indent="0" algn="ctr">
              <a:buNone/>
            </a:lvl2pPr>
            <a:lvl3pPr marL="910900" indent="0" algn="ctr">
              <a:buNone/>
            </a:lvl3pPr>
            <a:lvl4pPr marL="1366352" indent="0" algn="ctr">
              <a:buNone/>
            </a:lvl4pPr>
            <a:lvl5pPr marL="1821798" indent="0" algn="ctr">
              <a:buNone/>
            </a:lvl5pPr>
            <a:lvl6pPr marL="2277251" indent="0" algn="ctr">
              <a:buNone/>
            </a:lvl6pPr>
            <a:lvl7pPr marL="2732700" indent="0" algn="ctr">
              <a:buNone/>
            </a:lvl7pPr>
            <a:lvl8pPr marL="3188138" indent="0" algn="ctr">
              <a:buNone/>
            </a:lvl8pPr>
            <a:lvl9pPr marL="3643594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40080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76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472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16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65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49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65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37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37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182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62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37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62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301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62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41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08660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4374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8447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64"/>
            <a:ext cx="4043520" cy="4524955"/>
          </a:xfr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64"/>
            <a:ext cx="40449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89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64"/>
            <a:ext cx="404352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64"/>
            <a:ext cx="40449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22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64"/>
            <a:ext cx="404352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64"/>
            <a:ext cx="4044960" cy="4524955"/>
          </a:xfrm>
        </p:spPr>
        <p:txBody>
          <a:bodyPr/>
          <a:lstStyle/>
          <a:p>
            <a:r>
              <a:rPr lang="en-US" dirty="0" smtClean="0"/>
              <a:t>Click icon to add clip 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6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4859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05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26807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0900" tIns="45453" rIns="90900" bIns="45453" anchor="ctr"/>
          <a:lstStyle/>
          <a:p>
            <a:pPr algn="ctr" defTabSz="406046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5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76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453" rIns="45453"/>
          <a:lstStyle>
            <a:lvl1pPr marL="0" marR="63640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4599" indent="0" algn="ctr">
              <a:buNone/>
            </a:lvl2pPr>
            <a:lvl3pPr marL="909202" indent="0" algn="ctr">
              <a:buNone/>
            </a:lvl3pPr>
            <a:lvl4pPr marL="1363805" indent="0" algn="ctr">
              <a:buNone/>
            </a:lvl4pPr>
            <a:lvl5pPr marL="1818402" indent="0" algn="ctr">
              <a:buNone/>
            </a:lvl5pPr>
            <a:lvl6pPr marL="2273006" indent="0" algn="ctr">
              <a:buNone/>
            </a:lvl6pPr>
            <a:lvl7pPr marL="2727604" indent="0" algn="ctr">
              <a:buNone/>
            </a:lvl7pPr>
            <a:lvl8pPr marL="3182195" indent="0" algn="ctr">
              <a:buNone/>
            </a:lvl8pPr>
            <a:lvl9pPr marL="3636802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605981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94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7654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34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889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0107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55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5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029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80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5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80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6783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80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4327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885003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85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622298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82"/>
            <a:ext cx="4043520" cy="4524955"/>
          </a:xfrm>
        </p:spPr>
        <p:txBody>
          <a:bodyPr/>
          <a:lstStyle/>
          <a:p>
            <a:r>
              <a:rPr lang="x-none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2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559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82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2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228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82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82"/>
            <a:ext cx="4044960" cy="4524955"/>
          </a:xfrm>
        </p:spPr>
        <p:txBody>
          <a:bodyPr/>
          <a:lstStyle/>
          <a:p>
            <a:r>
              <a:rPr lang="x-none" smtClean="0"/>
              <a:t>Click icon to add clip art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434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374305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39050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00" y="2876017"/>
            <a:ext cx="8432640" cy="1362383"/>
          </a:xfrm>
        </p:spPr>
        <p:txBody>
          <a:bodyPr anchor="t"/>
          <a:lstStyle>
            <a:lvl1pPr algn="ctr">
              <a:defRPr sz="3600" b="1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3955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8269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2669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55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26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26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7820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0920" tIns="45462" rIns="90920" bIns="45462" anchor="ctr"/>
          <a:lstStyle/>
          <a:p>
            <a:pPr algn="ctr" defTabSz="406130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5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74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462" rIns="45462"/>
          <a:lstStyle>
            <a:lvl1pPr marL="0" marR="63653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4693" indent="0" algn="ctr">
              <a:buNone/>
            </a:lvl2pPr>
            <a:lvl3pPr marL="909390" indent="0" algn="ctr">
              <a:buNone/>
            </a:lvl3pPr>
            <a:lvl4pPr marL="1364088" indent="0" algn="ctr">
              <a:buNone/>
            </a:lvl4pPr>
            <a:lvl5pPr marL="1818779" indent="0" algn="ctr">
              <a:buNone/>
            </a:lvl5pPr>
            <a:lvl6pPr marL="2273476" indent="0" algn="ctr">
              <a:buNone/>
            </a:lvl6pPr>
            <a:lvl7pPr marL="2728170" indent="0" algn="ctr">
              <a:buNone/>
            </a:lvl7pPr>
            <a:lvl8pPr marL="3182855" indent="0" algn="ctr">
              <a:buNone/>
            </a:lvl8pPr>
            <a:lvl9pPr marL="3637556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909744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92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9435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32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3581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489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53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3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5919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78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3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78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6243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78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1270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26569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06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51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26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51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014035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80"/>
            <a:ext cx="4043520" cy="4524955"/>
          </a:xfrm>
        </p:spPr>
        <p:txBody>
          <a:bodyPr/>
          <a:lstStyle/>
          <a:p>
            <a:r>
              <a:rPr lang="x-none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0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043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80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0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055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80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80"/>
            <a:ext cx="4044960" cy="4524955"/>
          </a:xfrm>
        </p:spPr>
        <p:txBody>
          <a:bodyPr/>
          <a:lstStyle/>
          <a:p>
            <a:r>
              <a:rPr lang="x-none" smtClean="0"/>
              <a:t>Click icon to add clip art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743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80550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208445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00" y="2876015"/>
            <a:ext cx="8432640" cy="1362383"/>
          </a:xfrm>
        </p:spPr>
        <p:txBody>
          <a:bodyPr anchor="t"/>
          <a:lstStyle>
            <a:lvl1pPr algn="ctr">
              <a:defRPr sz="3600" b="1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6562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1584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2829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22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51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1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50.xml"/><Relationship Id="rId21" Type="http://schemas.openxmlformats.org/officeDocument/2006/relationships/theme" Target="../theme/theme3.xml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70.xml"/><Relationship Id="rId21" Type="http://schemas.openxmlformats.org/officeDocument/2006/relationships/theme" Target="../theme/theme4.xml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68.xml"/><Relationship Id="rId19" Type="http://schemas.openxmlformats.org/officeDocument/2006/relationships/slideLayout" Target="../slideLayouts/slideLayout69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1184" tIns="45594" rIns="91184" bIns="45594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45" y="1392538"/>
            <a:ext cx="8847359" cy="4982942"/>
          </a:xfrm>
          <a:prstGeom prst="rect">
            <a:avLst/>
          </a:prstGeom>
        </p:spPr>
        <p:txBody>
          <a:bodyPr vert="horz" lIns="91184" tIns="45594" rIns="91184" bIns="45594">
            <a:normAutofit/>
          </a:bodyPr>
          <a:lstStyle/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17" y="6683181"/>
            <a:ext cx="371183" cy="209390"/>
          </a:xfrm>
          <a:prstGeom prst="rect">
            <a:avLst/>
          </a:prstGeom>
          <a:noFill/>
        </p:spPr>
        <p:txBody>
          <a:bodyPr wrap="none" lIns="82728" tIns="41364" rIns="82728" bIns="41364" rtlCol="0">
            <a:spAutoFit/>
          </a:bodyPr>
          <a:lstStyle/>
          <a:p>
            <a:pPr algn="l"/>
            <a:r>
              <a:rPr lang="en-US" sz="800" dirty="0" smtClean="0"/>
              <a:t>(</a:t>
            </a:r>
            <a:fld id="{1F7FDA8B-F13B-1D43-9711-3B08EFAB2B53}" type="slidenum">
              <a:rPr lang="en-US" sz="800" smtClean="0"/>
              <a:pPr algn="l"/>
              <a:t>‹#›</a:t>
            </a:fld>
            <a:r>
              <a:rPr lang="en-US" sz="800" dirty="0" smtClean="0"/>
              <a:t>)</a:t>
            </a:r>
            <a:endParaRPr lang="en-US" sz="800" dirty="0"/>
          </a:p>
        </p:txBody>
      </p:sp>
      <p:pic>
        <p:nvPicPr>
          <p:cNvPr id="2" name="Picture 1" descr="sw-horz-w3c-v-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701" r:id="rId10"/>
    <p:sldLayoutId id="2147483695" r:id="rId11"/>
    <p:sldLayoutId id="2147483696" r:id="rId12"/>
    <p:sldLayoutId id="2147483697" r:id="rId13"/>
    <p:sldLayoutId id="2147483699" r:id="rId14"/>
    <p:sldLayoutId id="2147483700" r:id="rId15"/>
  </p:sldLayoutIdLst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4773" indent="-255340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20118" indent="-227984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7222" indent="-22798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9927" indent="-22798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7910" indent="-22798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5886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3877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862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9849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59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19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79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38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98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358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17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477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1076" tIns="45540" rIns="91076" bIns="4554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56" y="1392538"/>
            <a:ext cx="8847359" cy="4982942"/>
          </a:xfrm>
          <a:prstGeom prst="rect">
            <a:avLst/>
          </a:prstGeom>
        </p:spPr>
        <p:txBody>
          <a:bodyPr vert="horz" lIns="91076" tIns="45540" rIns="91076" bIns="455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06" y="6683181"/>
            <a:ext cx="371183" cy="209390"/>
          </a:xfrm>
          <a:prstGeom prst="rect">
            <a:avLst/>
          </a:prstGeom>
          <a:noFill/>
        </p:spPr>
        <p:txBody>
          <a:bodyPr wrap="none" lIns="82632" tIns="41317" rIns="82632" bIns="41317" rtlCol="0">
            <a:spAutoFit/>
          </a:bodyPr>
          <a:lstStyle/>
          <a:p>
            <a:pPr defTabSz="455352"/>
            <a:r>
              <a:rPr lang="en-US" sz="800" dirty="0" smtClean="0">
                <a:solidFill>
                  <a:prstClr val="black"/>
                </a:solidFill>
                <a:latin typeface="Lucida Sans Unicode"/>
              </a:rPr>
              <a:t>(</a:t>
            </a:r>
            <a:fld id="{1F7FDA8B-F13B-1D43-9711-3B08EFAB2B53}" type="slidenum">
              <a:rPr lang="en-US" sz="800" smtClean="0">
                <a:solidFill>
                  <a:prstClr val="black"/>
                </a:solidFill>
                <a:latin typeface="Lucida Sans Unicode"/>
              </a:rPr>
              <a:pPr defTabSz="455352"/>
              <a:t>‹#›</a:t>
            </a:fld>
            <a:r>
              <a:rPr lang="en-US" sz="800" dirty="0" smtClean="0">
                <a:solidFill>
                  <a:prstClr val="black"/>
                </a:solidFill>
                <a:latin typeface="Lucida Sans Unicode"/>
              </a:rPr>
              <a:t>)</a:t>
            </a:r>
            <a:endParaRPr lang="en-US" sz="800" dirty="0">
              <a:solidFill>
                <a:prstClr val="black"/>
              </a:solidFill>
              <a:latin typeface="Lucida Sans Unicode"/>
            </a:endParaRPr>
          </a:p>
        </p:txBody>
      </p:sp>
      <p:pic>
        <p:nvPicPr>
          <p:cNvPr id="2" name="Picture 1" descr="sw-horz-w3c-v-2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6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4357" indent="-255049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19412" indent="-227724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6252" indent="-22772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8628" indent="-22772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6352" indent="-22772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4060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1798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49523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7251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54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0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63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17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72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32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881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435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0900" tIns="45453" rIns="90900" bIns="45453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74" y="1392538"/>
            <a:ext cx="8847359" cy="4982942"/>
          </a:xfrm>
          <a:prstGeom prst="rect">
            <a:avLst/>
          </a:prstGeom>
        </p:spPr>
        <p:txBody>
          <a:bodyPr vert="horz" lIns="90900" tIns="45453" rIns="90900" bIns="45453">
            <a:normAutofit/>
          </a:bodyPr>
          <a:lstStyle/>
          <a:p>
            <a:pPr lvl="0" eaLnBrk="1" latinLnBrk="0" hangingPunct="1"/>
            <a:r>
              <a:rPr kumimoji="0" lang="x-none" dirty="0" smtClean="0"/>
              <a:t>Click to edit Master text styles</a:t>
            </a:r>
          </a:p>
          <a:p>
            <a:pPr lvl="1" eaLnBrk="1" latinLnBrk="0" hangingPunct="1"/>
            <a:r>
              <a:rPr kumimoji="0" lang="x-none" dirty="0" smtClean="0"/>
              <a:t>Second level</a:t>
            </a:r>
          </a:p>
          <a:p>
            <a:pPr lvl="2" eaLnBrk="1" latinLnBrk="0" hangingPunct="1"/>
            <a:r>
              <a:rPr kumimoji="0" lang="x-none" dirty="0" smtClean="0"/>
              <a:t>Third level</a:t>
            </a:r>
          </a:p>
          <a:p>
            <a:pPr lvl="3" eaLnBrk="1" latinLnBrk="0" hangingPunct="1"/>
            <a:r>
              <a:rPr kumimoji="0" lang="x-none" dirty="0" smtClean="0"/>
              <a:t>Fourth level</a:t>
            </a:r>
          </a:p>
          <a:p>
            <a:pPr lvl="4" eaLnBrk="1" latinLnBrk="0" hangingPunct="1"/>
            <a:r>
              <a:rPr kumimoji="0" lang="x-none" dirty="0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21" y="6683181"/>
            <a:ext cx="364890" cy="195612"/>
          </a:xfrm>
          <a:prstGeom prst="rect">
            <a:avLst/>
          </a:prstGeom>
          <a:noFill/>
        </p:spPr>
        <p:txBody>
          <a:bodyPr wrap="none" lIns="82475" tIns="41239" rIns="82475" bIns="41239" rtlCol="0">
            <a:spAutoFit/>
          </a:bodyPr>
          <a:lstStyle/>
          <a:p>
            <a:pPr defTabSz="406046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(</a:t>
            </a:r>
            <a:fld id="{1F7FDA8B-F13B-1D43-9711-3B08EFAB2B53}" type="slidenum">
              <a:rPr lang="en-US" sz="800" smtClean="0">
                <a:solidFill>
                  <a:prstClr val="white"/>
                </a:solidFill>
                <a:latin typeface="Arial" charset="0"/>
              </a:rPr>
              <a:pPr defTabSz="406046" fontAlgn="base" hangingPunct="0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)</a:t>
            </a:r>
            <a:endParaRPr lang="en-US" sz="80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2" name="Picture 1" descr="sw-horz-w3c-v-2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7339214" y="6677061"/>
            <a:ext cx="1807493" cy="266900"/>
          </a:xfrm>
          <a:prstGeom prst="rect">
            <a:avLst/>
          </a:prstGeom>
        </p:spPr>
        <p:txBody>
          <a:bodyPr vert="horz" lIns="82641" tIns="41321" rIns="82641" bIns="41321" rtlCol="0" anchor="ctr"/>
          <a:lstStyle>
            <a:defPPr>
              <a:defRPr lang="en-GB"/>
            </a:defPPr>
            <a:lvl1pPr algn="r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8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45EEEC-2C55-4D4E-AC84-5AF91C9586EC}" type="slidenum">
              <a:rPr lang="en-US" sz="5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5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4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3677" indent="-254574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18258" indent="-227297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4668" indent="-227297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6506" indent="-227297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3805" indent="-227297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1081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18402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45701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006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459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92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38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184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30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276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821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368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0920" tIns="45462" rIns="90920" bIns="45462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72" y="1392538"/>
            <a:ext cx="8847359" cy="4982942"/>
          </a:xfrm>
          <a:prstGeom prst="rect">
            <a:avLst/>
          </a:prstGeom>
        </p:spPr>
        <p:txBody>
          <a:bodyPr vert="horz" lIns="90920" tIns="45462" rIns="90920" bIns="45462">
            <a:normAutofit/>
          </a:bodyPr>
          <a:lstStyle/>
          <a:p>
            <a:pPr lvl="0" eaLnBrk="1" latinLnBrk="0" hangingPunct="1"/>
            <a:r>
              <a:rPr kumimoji="0" lang="x-none" dirty="0" smtClean="0"/>
              <a:t>Click to edit Master text styles</a:t>
            </a:r>
          </a:p>
          <a:p>
            <a:pPr lvl="1" eaLnBrk="1" latinLnBrk="0" hangingPunct="1"/>
            <a:r>
              <a:rPr kumimoji="0" lang="x-none" dirty="0" smtClean="0"/>
              <a:t>Second level</a:t>
            </a:r>
          </a:p>
          <a:p>
            <a:pPr lvl="2" eaLnBrk="1" latinLnBrk="0" hangingPunct="1"/>
            <a:r>
              <a:rPr kumimoji="0" lang="x-none" dirty="0" smtClean="0"/>
              <a:t>Third level</a:t>
            </a:r>
          </a:p>
          <a:p>
            <a:pPr lvl="3" eaLnBrk="1" latinLnBrk="0" hangingPunct="1"/>
            <a:r>
              <a:rPr kumimoji="0" lang="x-none" dirty="0" smtClean="0"/>
              <a:t>Fourth level</a:t>
            </a:r>
          </a:p>
          <a:p>
            <a:pPr lvl="4" eaLnBrk="1" latinLnBrk="0" hangingPunct="1"/>
            <a:r>
              <a:rPr kumimoji="0" lang="x-none" dirty="0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21" y="6683181"/>
            <a:ext cx="364890" cy="195612"/>
          </a:xfrm>
          <a:prstGeom prst="rect">
            <a:avLst/>
          </a:prstGeom>
          <a:noFill/>
        </p:spPr>
        <p:txBody>
          <a:bodyPr wrap="none" lIns="82492" tIns="41247" rIns="82492" bIns="41247" rtlCol="0">
            <a:spAutoFit/>
          </a:bodyPr>
          <a:lstStyle/>
          <a:p>
            <a:pPr defTabSz="40613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(</a:t>
            </a:r>
            <a:fld id="{1F7FDA8B-F13B-1D43-9711-3B08EFAB2B53}" type="slidenum">
              <a:rPr lang="en-US" sz="800" smtClean="0">
                <a:solidFill>
                  <a:prstClr val="white"/>
                </a:solidFill>
                <a:latin typeface="Arial" charset="0"/>
              </a:rPr>
              <a:pPr defTabSz="406130" fontAlgn="base" hangingPunct="0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)</a:t>
            </a:r>
            <a:endParaRPr lang="en-US" sz="80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2" name="Picture 1" descr="sw-horz-w3c-v-2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7339214" y="6677061"/>
            <a:ext cx="1807493" cy="266900"/>
          </a:xfrm>
          <a:prstGeom prst="rect">
            <a:avLst/>
          </a:prstGeom>
        </p:spPr>
        <p:txBody>
          <a:bodyPr vert="horz" lIns="82658" tIns="41329" rIns="82658" bIns="41329" rtlCol="0" anchor="ctr"/>
          <a:lstStyle>
            <a:defPPr>
              <a:defRPr lang="en-GB"/>
            </a:defPPr>
            <a:lvl1pPr algn="r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8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45EEEC-2C55-4D4E-AC84-5AF91C9586EC}" type="slidenum">
              <a:rPr lang="en-US" sz="5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5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5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3753" indent="-254627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18387" indent="-227345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4844" indent="-227345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6741" indent="-227345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4088" indent="-227345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1411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18779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46125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476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46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93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40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187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34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28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828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375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hyperlink" Target="http://www.w3.org/2001/sw/sweo/public/UseCases/Pfizer/" TargetMode="External"/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9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hyperlink" Target="http://www.w3.org/2001/sw/sweo/public/UseCases/Pfizer/" TargetMode="External"/><Relationship Id="rId1" Type="http://schemas.openxmlformats.org/officeDocument/2006/relationships/slideLayout" Target="../slideLayouts/slideLayout60.xml"/><Relationship Id="rId2" Type="http://schemas.openxmlformats.org/officeDocument/2006/relationships/notesSlide" Target="../notesSlides/notes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TR/prov-o/" TargetMode="External"/><Relationship Id="rId4" Type="http://schemas.openxmlformats.org/officeDocument/2006/relationships/hyperlink" Target="http://www.w3.org/TR/prov-dm/" TargetMode="External"/><Relationship Id="rId5" Type="http://schemas.openxmlformats.org/officeDocument/2006/relationships/hyperlink" Target="http://www.w3.org/TR/prov-n" TargetMode="External"/><Relationship Id="rId6" Type="http://schemas.openxmlformats.org/officeDocument/2006/relationships/hyperlink" Target="http://www.w3.org/TR/prov-constraints/" TargetMode="External"/><Relationship Id="rId7" Type="http://schemas.openxmlformats.org/officeDocument/2006/relationships/hyperlink" Target="http://www.w3.org/TR/prov-aq/" TargetMode="External"/><Relationship Id="rId1" Type="http://schemas.openxmlformats.org/officeDocument/2006/relationships/slideLayout" Target="../slideLayouts/slideLayout52.xml"/><Relationship Id="rId2" Type="http://schemas.openxmlformats.org/officeDocument/2006/relationships/hyperlink" Target="http://www.w3.org/TR/prov-primer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vcs.w3.org/hg/prov/raw-file/f274b5c686e1/presentations/iswc-2012/prov-intro-iswc2012.pptx" TargetMode="External"/><Relationship Id="rId4" Type="http://schemas.openxmlformats.org/officeDocument/2006/relationships/hyperlink" Target="http://www.w3.org/2012/Talks/1009-MIT-IH/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hyperlink" Target="http://www.w3.org/2005/Incubator/prov/XGR-prov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2" y="381965"/>
            <a:ext cx="9125721" cy="1829761"/>
          </a:xfrm>
        </p:spPr>
        <p:txBody>
          <a:bodyPr>
            <a:noAutofit/>
          </a:bodyPr>
          <a:lstStyle/>
          <a:p>
            <a:r>
              <a:rPr lang="en-US" sz="4400" dirty="0" smtClean="0"/>
              <a:t>W3C </a:t>
            </a:r>
            <a:r>
              <a:rPr lang="en-US" sz="4400" smtClean="0"/>
              <a:t>PROV Introduction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293" y="2809126"/>
            <a:ext cx="8197699" cy="2383634"/>
          </a:xfrm>
        </p:spPr>
        <p:txBody>
          <a:bodyPr>
            <a:normAutofit/>
          </a:bodyPr>
          <a:lstStyle/>
          <a:p>
            <a:r>
              <a:rPr lang="en-US" dirty="0" smtClean="0"/>
              <a:t>ISWC 2012</a:t>
            </a:r>
          </a:p>
          <a:p>
            <a:pPr>
              <a:spcBef>
                <a:spcPts val="4200"/>
              </a:spcBef>
            </a:pPr>
            <a:r>
              <a:rPr lang="en-US" sz="1800" dirty="0" smtClean="0"/>
              <a:t>Paul Groth</a:t>
            </a:r>
          </a:p>
          <a:p>
            <a:pPr>
              <a:spcBef>
                <a:spcPts val="4200"/>
              </a:spcBef>
            </a:pPr>
            <a:r>
              <a:rPr lang="en-US" sz="1800" dirty="0" smtClean="0"/>
              <a:t>Slides from Ivan Herman and Luc Moreau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2289" y="4095180"/>
            <a:ext cx="184666" cy="36933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sw-horz-w3c-v-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968" y="5649350"/>
            <a:ext cx="3652348" cy="73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4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Pacific Northwest National Laboratory</a:t>
            </a:r>
          </a:p>
          <a:p>
            <a:r>
              <a:rPr lang="en-US" dirty="0"/>
              <a:t>Rensselaer Polytechnic Institute</a:t>
            </a:r>
          </a:p>
          <a:p>
            <a:r>
              <a:rPr lang="en-US" dirty="0" err="1"/>
              <a:t>Revelytix</a:t>
            </a:r>
            <a:r>
              <a:rPr lang="en-US" dirty="0"/>
              <a:t>, </a:t>
            </a:r>
            <a:r>
              <a:rPr lang="en-US" dirty="0" err="1"/>
              <a:t>Inc</a:t>
            </a:r>
            <a:endParaRPr lang="en-US" dirty="0"/>
          </a:p>
          <a:p>
            <a:r>
              <a:rPr lang="en-US" dirty="0"/>
              <a:t>Newcastle University</a:t>
            </a:r>
          </a:p>
          <a:p>
            <a:r>
              <a:rPr lang="en-US" dirty="0"/>
              <a:t>The National Archives</a:t>
            </a:r>
          </a:p>
          <a:p>
            <a:r>
              <a:rPr lang="en-US" dirty="0" err="1"/>
              <a:t>TopQuadrant</a:t>
            </a:r>
            <a:endParaRPr lang="en-US" dirty="0"/>
          </a:p>
          <a:p>
            <a:r>
              <a:rPr lang="en-US" dirty="0"/>
              <a:t>Universidad </a:t>
            </a:r>
            <a:r>
              <a:rPr lang="en-US" dirty="0" err="1"/>
              <a:t>Politecnica</a:t>
            </a:r>
            <a:r>
              <a:rPr lang="en-US" dirty="0"/>
              <a:t> de Madrid</a:t>
            </a:r>
          </a:p>
          <a:p>
            <a:r>
              <a:rPr lang="en-US" dirty="0"/>
              <a:t>University of Aberdeen</a:t>
            </a:r>
          </a:p>
          <a:p>
            <a:r>
              <a:rPr lang="en-US" dirty="0"/>
              <a:t>University of Edinburgh</a:t>
            </a:r>
          </a:p>
          <a:p>
            <a:r>
              <a:rPr lang="en-US" dirty="0"/>
              <a:t>University of Manchester</a:t>
            </a:r>
          </a:p>
          <a:p>
            <a:r>
              <a:rPr lang="en-US" dirty="0"/>
              <a:t>University of Oxford</a:t>
            </a:r>
          </a:p>
          <a:p>
            <a:r>
              <a:rPr lang="en-US" dirty="0"/>
              <a:t>University of Southampton</a:t>
            </a:r>
          </a:p>
          <a:p>
            <a:r>
              <a:rPr lang="en-US" dirty="0"/>
              <a:t>VU University Amsterdam</a:t>
            </a:r>
          </a:p>
          <a:p>
            <a:r>
              <a:rPr lang="en-US" dirty="0"/>
              <a:t>Wright State University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DERI Galway</a:t>
            </a:r>
          </a:p>
          <a:p>
            <a:r>
              <a:rPr lang="en-US" dirty="0"/>
              <a:t>European Broadcasting Union</a:t>
            </a:r>
          </a:p>
          <a:p>
            <a:r>
              <a:rPr lang="en-US" dirty="0"/>
              <a:t>FORTH</a:t>
            </a:r>
          </a:p>
          <a:p>
            <a:r>
              <a:rPr lang="en-US" dirty="0"/>
              <a:t>Financial Services Technology Consortium</a:t>
            </a:r>
          </a:p>
          <a:p>
            <a:r>
              <a:rPr lang="en-US" dirty="0"/>
              <a:t>DFKI</a:t>
            </a:r>
          </a:p>
          <a:p>
            <a:r>
              <a:rPr lang="en-US" dirty="0"/>
              <a:t>IBBT</a:t>
            </a:r>
          </a:p>
          <a:p>
            <a:r>
              <a:rPr lang="en-US" dirty="0"/>
              <a:t>IBM</a:t>
            </a:r>
          </a:p>
          <a:p>
            <a:r>
              <a:rPr lang="en-US" dirty="0"/>
              <a:t>Library of Congress</a:t>
            </a:r>
          </a:p>
          <a:p>
            <a:r>
              <a:rPr lang="en-US" dirty="0"/>
              <a:t>Mayo Clinic</a:t>
            </a:r>
          </a:p>
          <a:p>
            <a:r>
              <a:rPr lang="en-US" dirty="0"/>
              <a:t>NASA</a:t>
            </a:r>
          </a:p>
          <a:p>
            <a:r>
              <a:rPr lang="en-US" dirty="0"/>
              <a:t>OCLC</a:t>
            </a:r>
          </a:p>
          <a:p>
            <a:r>
              <a:rPr lang="en-US" dirty="0"/>
              <a:t>Open Geospatial Consortium</a:t>
            </a:r>
          </a:p>
          <a:p>
            <a:r>
              <a:rPr lang="en-US" dirty="0" err="1"/>
              <a:t>OpenLink</a:t>
            </a:r>
            <a:r>
              <a:rPr lang="en-US" dirty="0"/>
              <a:t> Software</a:t>
            </a:r>
          </a:p>
          <a:p>
            <a:r>
              <a:rPr lang="en-US" dirty="0"/>
              <a:t>Oracle</a:t>
            </a:r>
          </a:p>
        </p:txBody>
      </p:sp>
    </p:spTree>
    <p:extLst>
      <p:ext uri="{BB962C8B-B14F-4D97-AF65-F5344CB8AC3E}">
        <p14:creationId xmlns:p14="http://schemas.microsoft.com/office/powerpoint/2010/main" val="1664515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522320" y="1767418"/>
            <a:ext cx="7087097" cy="3058583"/>
          </a:xfrm>
          <a:solidFill>
            <a:schemeClr val="tx1">
              <a:alpha val="21000"/>
            </a:schemeClr>
          </a:solidFill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The </a:t>
            </a:r>
            <a:r>
              <a:rPr lang="en-US" sz="6000" dirty="0" smtClean="0">
                <a:solidFill>
                  <a:schemeClr val="bg1"/>
                </a:solidFill>
              </a:rPr>
              <a:t>PROV Ontology through </a:t>
            </a:r>
            <a:r>
              <a:rPr lang="en-US" sz="6000" dirty="0">
                <a:solidFill>
                  <a:schemeClr val="bg1"/>
                </a:solidFill>
              </a:rPr>
              <a:t>an example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34956" y="6593504"/>
            <a:ext cx="8193088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709" tIns="67722" rIns="89709" bIns="44857">
            <a:prstTxWarp prst="textNoShape">
              <a:avLst/>
            </a:prstTxWarp>
          </a:bodyPr>
          <a:lstStyle/>
          <a:p>
            <a:pPr defTabSz="454881">
              <a:tabLst>
                <a:tab pos="0" algn="l"/>
                <a:tab pos="715324" algn="l"/>
                <a:tab pos="1432225" algn="l"/>
                <a:tab pos="2149129" algn="l"/>
                <a:tab pos="2866031" algn="l"/>
                <a:tab pos="3582942" algn="l"/>
                <a:tab pos="4299844" algn="l"/>
                <a:tab pos="5016748" algn="l"/>
                <a:tab pos="5733647" algn="l"/>
                <a:tab pos="6450555" algn="l"/>
                <a:tab pos="7167464" algn="l"/>
                <a:tab pos="7884364" algn="l"/>
                <a:tab pos="8601267" algn="l"/>
                <a:tab pos="9318177" algn="l"/>
                <a:tab pos="10035078" algn="l"/>
                <a:tab pos="10751982" algn="l"/>
              </a:tabLst>
            </a:pP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Photo credit “</a:t>
            </a:r>
            <a:r>
              <a:rPr lang="en-US" sz="1000" i="1" dirty="0">
                <a:solidFill>
                  <a:prstClr val="white"/>
                </a:solidFill>
                <a:latin typeface="Arial" charset="0"/>
              </a:rPr>
              <a:t>Indy Reading Coalition</a:t>
            </a: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”, </a:t>
            </a:r>
            <a:r>
              <a:rPr lang="en-US" sz="1000" i="1" dirty="0" err="1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Wordpress.com</a:t>
            </a:r>
            <a:endParaRPr lang="en-US" sz="1000" i="1" dirty="0">
              <a:solidFill>
                <a:srgbClr val="FFFFFF"/>
              </a:solidFill>
              <a:latin typeface="Lucida Sans Unicode"/>
              <a:ea typeface="msmincho" charset="0"/>
              <a:cs typeface="msmincho" charset="0"/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480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 have data on two books</a:t>
            </a:r>
          </a:p>
          <a:p>
            <a:pPr lvl="1"/>
            <a:r>
              <a:rPr lang="en-US" dirty="0" smtClean="0"/>
              <a:t>“The Glass Palace”, written by </a:t>
            </a:r>
            <a:r>
              <a:rPr lang="en-US" dirty="0" err="1" smtClean="0"/>
              <a:t>Amitav</a:t>
            </a:r>
            <a:r>
              <a:rPr lang="en-US" dirty="0" smtClean="0"/>
              <a:t> </a:t>
            </a:r>
            <a:r>
              <a:rPr lang="en-US" dirty="0" err="1" smtClean="0"/>
              <a:t>Ghosh</a:t>
            </a:r>
            <a:endParaRPr lang="en-US" dirty="0" smtClean="0"/>
          </a:p>
          <a:p>
            <a:pPr lvl="1"/>
            <a:r>
              <a:rPr lang="en-US" dirty="0" smtClean="0"/>
              <a:t>“Le </a:t>
            </a:r>
            <a:r>
              <a:rPr lang="en-US" dirty="0" err="1" smtClean="0"/>
              <a:t>palais</a:t>
            </a:r>
            <a:r>
              <a:rPr lang="en-US" dirty="0" smtClean="0"/>
              <a:t> des </a:t>
            </a:r>
            <a:r>
              <a:rPr lang="en-US" dirty="0" err="1" smtClean="0"/>
              <a:t>mirroirs</a:t>
            </a:r>
            <a:r>
              <a:rPr lang="en-US" dirty="0" smtClean="0"/>
              <a:t>”, the French translation, done by </a:t>
            </a:r>
            <a:r>
              <a:rPr lang="en-US" dirty="0" err="1" smtClean="0"/>
              <a:t>Christianne</a:t>
            </a:r>
            <a:r>
              <a:rPr lang="en-US" dirty="0" smtClean="0"/>
              <a:t> </a:t>
            </a:r>
            <a:r>
              <a:rPr lang="en-US" dirty="0" err="1" smtClean="0"/>
              <a:t>Besse</a:t>
            </a:r>
            <a:r>
              <a:rPr lang="en-US" dirty="0" smtClean="0"/>
              <a:t>, of the book of </a:t>
            </a:r>
            <a:r>
              <a:rPr lang="en-US" dirty="0" err="1" smtClean="0"/>
              <a:t>Amitav</a:t>
            </a:r>
            <a:r>
              <a:rPr lang="en-US" dirty="0" smtClean="0"/>
              <a:t> </a:t>
            </a:r>
            <a:r>
              <a:rPr lang="en-US" dirty="0" err="1" smtClean="0"/>
              <a:t>Ghosh</a:t>
            </a:r>
            <a:endParaRPr lang="en-US" dirty="0" smtClean="0"/>
          </a:p>
          <a:p>
            <a:pPr lvl="1"/>
            <a:r>
              <a:rPr lang="en-US" dirty="0" smtClean="0"/>
              <a:t>we want to describe some very basic facts on the provenance of these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example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930" y="4084966"/>
            <a:ext cx="1725544" cy="265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7175" y="4084966"/>
            <a:ext cx="1591248" cy="265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702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 smtClean="0"/>
              <a:t>very simple </a:t>
            </a:r>
            <a:r>
              <a:rPr lang="en-US" dirty="0"/>
              <a:t>attribution</a:t>
            </a:r>
          </a:p>
        </p:txBody>
      </p:sp>
      <p:cxnSp>
        <p:nvCxnSpPr>
          <p:cNvPr id="8" name="Straight Arrow Connector 7"/>
          <p:cNvCxnSpPr>
            <a:stCxn id="10" idx="2"/>
            <a:endCxn id="12" idx="0"/>
          </p:cNvCxnSpPr>
          <p:nvPr/>
        </p:nvCxnSpPr>
        <p:spPr>
          <a:xfrm flipH="1">
            <a:off x="2123728" y="1958656"/>
            <a:ext cx="3479628" cy="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059832" y="1615036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10" name="Oval 9"/>
          <p:cNvSpPr/>
          <p:nvPr/>
        </p:nvSpPr>
        <p:spPr>
          <a:xfrm>
            <a:off x="5603356" y="1614844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sp>
        <p:nvSpPr>
          <p:cNvPr id="12" name="Snip Same Side Corner Rectangle 11"/>
          <p:cNvSpPr/>
          <p:nvPr/>
        </p:nvSpPr>
        <p:spPr>
          <a:xfrm>
            <a:off x="611560" y="1470686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6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bit more complicated: make the activity explicit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8862380">
            <a:off x="5784262" y="3211763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314898">
            <a:off x="1299555" y="3303566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wasAssociatedWith</a:t>
            </a:r>
          </a:p>
        </p:txBody>
      </p:sp>
      <p:cxnSp>
        <p:nvCxnSpPr>
          <p:cNvPr id="17" name="Straight Arrow Connector 16"/>
          <p:cNvCxnSpPr>
            <a:stCxn id="41" idx="2"/>
            <a:endCxn id="20" idx="0"/>
          </p:cNvCxnSpPr>
          <p:nvPr/>
        </p:nvCxnSpPr>
        <p:spPr>
          <a:xfrm flipH="1">
            <a:off x="2123728" y="1938747"/>
            <a:ext cx="3479628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059832" y="1615036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41" name="Oval 40"/>
          <p:cNvSpPr/>
          <p:nvPr/>
        </p:nvSpPr>
        <p:spPr>
          <a:xfrm>
            <a:off x="5603356" y="1594935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423310" y="2446626"/>
            <a:ext cx="2060878" cy="1702734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479751" y="2330310"/>
            <a:ext cx="1816135" cy="181905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428522" y="3717312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20" name="Snip Same Side Corner Rectangle 19"/>
          <p:cNvSpPr/>
          <p:nvPr/>
        </p:nvSpPr>
        <p:spPr>
          <a:xfrm>
            <a:off x="611560" y="1470686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7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08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0385"/>
            <a:ext cx="8229600" cy="1143000"/>
          </a:xfrm>
        </p:spPr>
        <p:txBody>
          <a:bodyPr/>
          <a:lstStyle/>
          <a:p>
            <a:r>
              <a:rPr lang="en-US" dirty="0" smtClean="0"/>
              <a:t>To make some “metadata” explicit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5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more complete attribution: make the </a:t>
            </a:r>
            <a:r>
              <a:rPr lang="en-US" dirty="0" smtClean="0"/>
              <a:t>activity explicit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02998" y="4930905"/>
            <a:ext cx="23716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dirty="0" err="1"/>
              <a:t>startedAtTime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-01</a:t>
            </a:r>
          </a:p>
          <a:p>
            <a:r>
              <a:rPr lang="en-US" sz="1400" dirty="0" err="1"/>
              <a:t>endedAtTime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-06</a:t>
            </a:r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5092427" y="4688487"/>
            <a:ext cx="491997" cy="529148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03000" y="5555806"/>
            <a:ext cx="100361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Activity</a:t>
            </a:r>
          </a:p>
        </p:txBody>
      </p:sp>
      <p:cxnSp>
        <p:nvCxnSpPr>
          <p:cNvPr id="21" name="Elbow Connector 20"/>
          <p:cNvCxnSpPr/>
          <p:nvPr/>
        </p:nvCxnSpPr>
        <p:spPr>
          <a:xfrm rot="16200000" flipH="1">
            <a:off x="4833837" y="5148384"/>
            <a:ext cx="1009173" cy="529147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5680" y="1352018"/>
            <a:ext cx="98149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Agent</a:t>
            </a:r>
            <a:endParaRPr lang="en-US" sz="1400" b="1" dirty="0"/>
          </a:p>
        </p:txBody>
      </p:sp>
      <p:cxnSp>
        <p:nvCxnSpPr>
          <p:cNvPr id="25" name="Elbow Connector 24"/>
          <p:cNvCxnSpPr>
            <a:endCxn id="24" idx="3"/>
          </p:cNvCxnSpPr>
          <p:nvPr/>
        </p:nvCxnSpPr>
        <p:spPr>
          <a:xfrm rot="16200000" flipV="1">
            <a:off x="1284177" y="1558910"/>
            <a:ext cx="418527" cy="312521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08264" y="1343387"/>
            <a:ext cx="92928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Entity</a:t>
            </a:r>
            <a:endParaRPr lang="en-US" sz="1400" b="1" dirty="0"/>
          </a:p>
        </p:txBody>
      </p:sp>
      <p:cxnSp>
        <p:nvCxnSpPr>
          <p:cNvPr id="31" name="Elbow Connector 30"/>
          <p:cNvCxnSpPr/>
          <p:nvPr/>
        </p:nvCxnSpPr>
        <p:spPr>
          <a:xfrm rot="16200000" flipV="1">
            <a:off x="7454059" y="1603941"/>
            <a:ext cx="418527" cy="251557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18862380">
            <a:off x="5782609" y="3583417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2314898">
            <a:off x="1297902" y="3675220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wasAssociatedWith</a:t>
            </a:r>
          </a:p>
        </p:txBody>
      </p:sp>
      <p:cxnSp>
        <p:nvCxnSpPr>
          <p:cNvPr id="26" name="Straight Arrow Connector 25"/>
          <p:cNvCxnSpPr>
            <a:stCxn id="29" idx="2"/>
            <a:endCxn id="34" idx="0"/>
          </p:cNvCxnSpPr>
          <p:nvPr/>
        </p:nvCxnSpPr>
        <p:spPr>
          <a:xfrm flipH="1">
            <a:off x="2122075" y="2310401"/>
            <a:ext cx="3479628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058179" y="1986690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29" name="Oval 28"/>
          <p:cNvSpPr/>
          <p:nvPr/>
        </p:nvSpPr>
        <p:spPr>
          <a:xfrm>
            <a:off x="5601703" y="1966589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421657" y="2818280"/>
            <a:ext cx="2060878" cy="1702734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478098" y="2701964"/>
            <a:ext cx="1816135" cy="181905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426869" y="4088966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34" name="Snip Same Side Corner Rectangle 33"/>
          <p:cNvSpPr/>
          <p:nvPr/>
        </p:nvSpPr>
        <p:spPr>
          <a:xfrm>
            <a:off x="609907" y="1842340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5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4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simple example shows the fundamental notions</a:t>
            </a:r>
          </a:p>
          <a:p>
            <a:pPr lvl="1"/>
            <a:r>
              <a:rPr lang="en-US" dirty="0" smtClean="0"/>
              <a:t>Entity:</a:t>
            </a:r>
          </a:p>
          <a:p>
            <a:pPr lvl="2"/>
            <a:r>
              <a:rPr lang="en-US" dirty="0" smtClean="0"/>
              <a:t>the “things” whose provenance we want to describe</a:t>
            </a:r>
          </a:p>
          <a:p>
            <a:pPr lvl="1"/>
            <a:r>
              <a:rPr lang="en-US" dirty="0" smtClean="0"/>
              <a:t>Activity:</a:t>
            </a:r>
          </a:p>
          <a:p>
            <a:pPr lvl="2"/>
            <a:r>
              <a:rPr lang="en-US" dirty="0" smtClean="0"/>
              <a:t>describes how entities are created, changed. The “dynamic” aspect of the world</a:t>
            </a:r>
          </a:p>
          <a:p>
            <a:pPr lvl="1"/>
            <a:r>
              <a:rPr lang="en-US" dirty="0" smtClean="0"/>
              <a:t>Agent:</a:t>
            </a:r>
          </a:p>
          <a:p>
            <a:pPr lvl="2"/>
            <a:r>
              <a:rPr lang="en-US" dirty="0" smtClean="0"/>
              <a:t>are responsible for the actions.</a:t>
            </a:r>
          </a:p>
          <a:p>
            <a:pPr lvl="1"/>
            <a:r>
              <a:rPr lang="en-US" dirty="0" smtClean="0"/>
              <a:t>Usage, generation, derivation, attribution,.. </a:t>
            </a:r>
          </a:p>
          <a:p>
            <a:pPr lvl="2"/>
            <a:r>
              <a:rPr lang="en-US" dirty="0" smtClean="0"/>
              <a:t>connections describing how entities, agents, and activities interact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fundamental notions of PROV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417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0385"/>
            <a:ext cx="8229600" cy="1143000"/>
          </a:xfrm>
        </p:spPr>
        <p:txBody>
          <a:bodyPr/>
          <a:lstStyle/>
          <a:p>
            <a:r>
              <a:rPr lang="en-US" dirty="0" smtClean="0"/>
              <a:t>Let’s make it a bit more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4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09:00 - 9:45: Introduction </a:t>
            </a:r>
            <a:endParaRPr lang="en-US" dirty="0" smtClean="0"/>
          </a:p>
          <a:p>
            <a:r>
              <a:rPr lang="en-US" dirty="0" smtClean="0"/>
              <a:t>09</a:t>
            </a:r>
            <a:r>
              <a:rPr lang="en-US" dirty="0"/>
              <a:t>:45 - 10:30: A Walk Through of PROV-O</a:t>
            </a:r>
          </a:p>
          <a:p>
            <a:r>
              <a:rPr lang="en-US" dirty="0"/>
              <a:t>10:30 - 11:00: </a:t>
            </a:r>
            <a:r>
              <a:rPr lang="en-US" dirty="0" smtClean="0"/>
              <a:t>Coffee!!</a:t>
            </a:r>
            <a:endParaRPr lang="en-US" dirty="0"/>
          </a:p>
          <a:p>
            <a:r>
              <a:rPr lang="en-US" dirty="0"/>
              <a:t>11:00 - 11:30: The Data Model and Constraints</a:t>
            </a:r>
          </a:p>
          <a:p>
            <a:r>
              <a:rPr lang="en-US" dirty="0"/>
              <a:t>11:30 - 12:00: Supporting Specs: PROV-AQ</a:t>
            </a:r>
          </a:p>
          <a:p>
            <a:r>
              <a:rPr lang="de-DE" dirty="0"/>
              <a:t>12:00 - 12:30: PROV Hands 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8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translation…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9479540">
            <a:off x="5267856" y="2808315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91057">
            <a:off x="1456115" y="2922549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wasAssociatedWith 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cxnSp>
        <p:nvCxnSpPr>
          <p:cNvPr id="5" name="Straight Arrow Connector 4"/>
          <p:cNvCxnSpPr>
            <a:stCxn id="7" idx="2"/>
            <a:endCxn id="11" idx="0"/>
          </p:cNvCxnSpPr>
          <p:nvPr/>
        </p:nvCxnSpPr>
        <p:spPr>
          <a:xfrm flipH="1">
            <a:off x="2123728" y="1938747"/>
            <a:ext cx="3890815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317439" y="1490821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7" name="Oval 6"/>
          <p:cNvSpPr/>
          <p:nvPr/>
        </p:nvSpPr>
        <p:spPr>
          <a:xfrm>
            <a:off x="6014543" y="1594935"/>
            <a:ext cx="3030576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8" name="Straight Arrow Connector 7"/>
          <p:cNvCxnSpPr>
            <a:stCxn id="10" idx="1"/>
            <a:endCxn id="11" idx="1"/>
          </p:cNvCxnSpPr>
          <p:nvPr/>
        </p:nvCxnSpPr>
        <p:spPr>
          <a:xfrm flipH="1" flipV="1">
            <a:off x="1367644" y="2446626"/>
            <a:ext cx="1906824" cy="1358592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4"/>
            <a:endCxn id="10" idx="3"/>
          </p:cNvCxnSpPr>
          <p:nvPr/>
        </p:nvCxnSpPr>
        <p:spPr>
          <a:xfrm flipH="1">
            <a:off x="5354049" y="2282558"/>
            <a:ext cx="2175782" cy="152266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74468" y="3456344"/>
            <a:ext cx="2079581" cy="69774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11" name="Snip Same Side Corner Rectangle 10"/>
          <p:cNvSpPr/>
          <p:nvPr/>
        </p:nvSpPr>
        <p:spPr>
          <a:xfrm>
            <a:off x="611560" y="1470686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7529831" y="2282558"/>
            <a:ext cx="477031" cy="3547710"/>
            <a:chOff x="7529831" y="2282558"/>
            <a:chExt cx="477031" cy="3547710"/>
          </a:xfrm>
        </p:grpSpPr>
        <p:cxnSp>
          <p:nvCxnSpPr>
            <p:cNvPr id="48" name="Straight Arrow Connector 47"/>
            <p:cNvCxnSpPr>
              <a:stCxn id="26" idx="0"/>
              <a:endCxn id="7" idx="4"/>
            </p:cNvCxnSpPr>
            <p:nvPr/>
          </p:nvCxnSpPr>
          <p:spPr>
            <a:xfrm flipH="1" flipV="1">
              <a:off x="7529831" y="2282558"/>
              <a:ext cx="33541" cy="354771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 rot="16200000">
              <a:off x="6918161" y="3867017"/>
              <a:ext cx="1838884" cy="338518"/>
            </a:xfrm>
            <a:prstGeom prst="rect">
              <a:avLst/>
            </a:prstGeom>
          </p:spPr>
          <p:txBody>
            <a:bodyPr wrap="none" lIns="91400" tIns="45702" rIns="91400" bIns="45702">
              <a:spAutoFit/>
            </a:bodyPr>
            <a:lstStyle/>
            <a:p>
              <a:r>
                <a:rPr lang="en-US" sz="1600" b="1" noProof="1" smtClean="0">
                  <a:solidFill>
                    <a:srgbClr val="0D0D0D"/>
                  </a:solidFill>
                </a:rPr>
                <a:t>wasDerivedFrom</a:t>
              </a:r>
              <a:endParaRPr lang="en-US" sz="1600" b="1" noProof="1">
                <a:solidFill>
                  <a:srgbClr val="0D0D0D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55680" y="4790838"/>
            <a:ext cx="8756520" cy="1871212"/>
            <a:chOff x="355680" y="4790838"/>
            <a:chExt cx="8756520" cy="1871212"/>
          </a:xfrm>
        </p:grpSpPr>
        <p:cxnSp>
          <p:nvCxnSpPr>
            <p:cNvPr id="35" name="Straight Arrow Connector 34"/>
            <p:cNvCxnSpPr>
              <a:stCxn id="23" idx="1"/>
              <a:endCxn id="27" idx="3"/>
            </p:cNvCxnSpPr>
            <p:nvPr/>
          </p:nvCxnSpPr>
          <p:spPr>
            <a:xfrm flipH="1">
              <a:off x="1111764" y="5006862"/>
              <a:ext cx="2190146" cy="679248"/>
            </a:xfrm>
            <a:prstGeom prst="straightConnector1">
              <a:avLst/>
            </a:prstGeom>
            <a:ln w="254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355680" y="4790838"/>
              <a:ext cx="8756520" cy="1871212"/>
              <a:chOff x="355680" y="4790838"/>
              <a:chExt cx="8756520" cy="187121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301910" y="4790838"/>
                <a:ext cx="2079581" cy="432048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:</a:t>
                </a:r>
                <a:r>
                  <a:rPr lang="en-US" dirty="0"/>
                  <a:t>t</a:t>
                </a:r>
                <a:r>
                  <a:rPr lang="en-US" dirty="0" smtClean="0"/>
                  <a:t>ranslation</a:t>
                </a:r>
                <a:endParaRPr lang="en-US" dirty="0"/>
              </a:p>
            </p:txBody>
          </p:sp>
          <p:cxnSp>
            <p:nvCxnSpPr>
              <p:cNvPr id="24" name="Straight Arrow Connector 23"/>
              <p:cNvCxnSpPr>
                <a:stCxn id="26" idx="2"/>
                <a:endCxn id="27" idx="0"/>
              </p:cNvCxnSpPr>
              <p:nvPr/>
            </p:nvCxnSpPr>
            <p:spPr>
              <a:xfrm flipH="1">
                <a:off x="1867848" y="6174080"/>
                <a:ext cx="4146695" cy="0"/>
              </a:xfrm>
              <a:prstGeom prst="straightConnector1">
                <a:avLst/>
              </a:prstGeom>
              <a:ln w="25400" cmpd="sng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3276708" y="6253732"/>
                <a:ext cx="1871356" cy="343620"/>
              </a:xfrm>
              <a:prstGeom prst="rect">
                <a:avLst/>
              </a:prstGeom>
            </p:spPr>
            <p:txBody>
              <a:bodyPr wrap="none" lIns="91400" tIns="45702" rIns="91400" bIns="45702">
                <a:spAutoFit/>
              </a:bodyPr>
              <a:lstStyle/>
              <a:p>
                <a:r>
                  <a:rPr lang="en-US" sz="1600" b="1" noProof="1">
                    <a:solidFill>
                      <a:srgbClr val="0D0D0D"/>
                    </a:solidFill>
                  </a:rPr>
                  <a:t>wasAttributedTo</a:t>
                </a: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6014543" y="5830268"/>
                <a:ext cx="3097657" cy="68762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00" tIns="45702" rIns="91400" bIns="45702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http://…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isbn</a:t>
                </a:r>
                <a:r>
                  <a:rPr lang="en-US" sz="1400" dirty="0">
                    <a:solidFill>
                      <a:schemeClr val="tx1"/>
                    </a:solidFill>
                  </a:rPr>
                  <a:t>/2020386682</a:t>
                </a:r>
              </a:p>
            </p:txBody>
          </p:sp>
          <p:sp>
            <p:nvSpPr>
              <p:cNvPr id="27" name="Snip Same Side Corner Rectangle 26"/>
              <p:cNvSpPr/>
              <p:nvPr/>
            </p:nvSpPr>
            <p:spPr>
              <a:xfrm>
                <a:off x="355680" y="5686110"/>
                <a:ext cx="1512168" cy="9759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FDEECD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dirty="0" smtClean="0"/>
                  <a:t>:</a:t>
                </a:r>
                <a:r>
                  <a:rPr lang="en-US" sz="1400" dirty="0">
                    <a:solidFill>
                      <a:srgbClr val="000000"/>
                    </a:solidFill>
                  </a:rPr>
                  <a:t>: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ChristianneBesse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2" name="Straight Arrow Connector 31"/>
              <p:cNvCxnSpPr>
                <a:stCxn id="26" idx="0"/>
                <a:endCxn id="23" idx="3"/>
              </p:cNvCxnSpPr>
              <p:nvPr/>
            </p:nvCxnSpPr>
            <p:spPr>
              <a:xfrm flipH="1" flipV="1">
                <a:off x="5381491" y="5006862"/>
                <a:ext cx="2181881" cy="823406"/>
              </a:xfrm>
              <a:prstGeom prst="straightConnector1">
                <a:avLst/>
              </a:prstGeom>
              <a:ln w="25400" cmpd="sng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49"/>
              <p:cNvSpPr/>
              <p:nvPr/>
            </p:nvSpPr>
            <p:spPr>
              <a:xfrm rot="20541709">
                <a:off x="1195442" y="5005180"/>
                <a:ext cx="2115639" cy="343620"/>
              </a:xfrm>
              <a:prstGeom prst="rect">
                <a:avLst/>
              </a:prstGeom>
            </p:spPr>
            <p:txBody>
              <a:bodyPr wrap="none" lIns="91400" tIns="45702" rIns="91400" bIns="45702">
                <a:spAutoFit/>
              </a:bodyPr>
              <a:lstStyle/>
              <a:p>
                <a:r>
                  <a:rPr lang="en-US" sz="1600" b="1" noProof="1" smtClean="0">
                    <a:solidFill>
                      <a:srgbClr val="0D0D0D"/>
                    </a:solidFill>
                  </a:rPr>
                  <a:t>wasAssociatedWith </a:t>
                </a:r>
                <a:endParaRPr lang="en-US" sz="1600" b="1" noProof="1">
                  <a:solidFill>
                    <a:srgbClr val="0D0D0D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 rot="1321055">
                <a:off x="5599651" y="5131652"/>
                <a:ext cx="1841712" cy="338518"/>
              </a:xfrm>
              <a:prstGeom prst="rect">
                <a:avLst/>
              </a:prstGeom>
            </p:spPr>
            <p:txBody>
              <a:bodyPr wrap="square" lIns="91400" tIns="45702" rIns="91400" bIns="45702">
                <a:spAutoFit/>
              </a:bodyPr>
              <a:lstStyle/>
              <a:p>
                <a:r>
                  <a:rPr lang="en-US" sz="1600" b="1" noProof="1" smtClean="0">
                    <a:solidFill>
                      <a:srgbClr val="0D0D0D"/>
                    </a:solidFill>
                  </a:rPr>
                  <a:t>wasGeneratedBy</a:t>
                </a:r>
                <a:endParaRPr lang="en-US" sz="1600" b="1" noProof="1">
                  <a:solidFill>
                    <a:srgbClr val="0D0D0D"/>
                  </a:solidFill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5381491" y="2446626"/>
            <a:ext cx="2056167" cy="2560236"/>
            <a:chOff x="5381491" y="2446626"/>
            <a:chExt cx="2056167" cy="2560236"/>
          </a:xfrm>
        </p:grpSpPr>
        <p:cxnSp>
          <p:nvCxnSpPr>
            <p:cNvPr id="73" name="Straight Arrow Connector 72"/>
            <p:cNvCxnSpPr>
              <a:stCxn id="23" idx="3"/>
            </p:cNvCxnSpPr>
            <p:nvPr/>
          </p:nvCxnSpPr>
          <p:spPr>
            <a:xfrm flipV="1">
              <a:off x="5381491" y="2446626"/>
              <a:ext cx="2056167" cy="2560236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 rot="18483969">
              <a:off x="6232646" y="3610783"/>
              <a:ext cx="809576" cy="338518"/>
            </a:xfrm>
            <a:prstGeom prst="rect">
              <a:avLst/>
            </a:prstGeom>
          </p:spPr>
          <p:txBody>
            <a:bodyPr wrap="square" lIns="91400" tIns="45702" rIns="91400" bIns="45702">
              <a:spAutoFit/>
            </a:bodyPr>
            <a:lstStyle/>
            <a:p>
              <a:r>
                <a:rPr lang="en-US" sz="1600" b="1" noProof="1">
                  <a:solidFill>
                    <a:srgbClr val="0D0D0D"/>
                  </a:solidFill>
                </a:rPr>
                <a:t>u</a:t>
              </a:r>
              <a:r>
                <a:rPr lang="en-US" sz="1600" b="1" noProof="1" smtClean="0">
                  <a:solidFill>
                    <a:srgbClr val="0D0D0D"/>
                  </a:solidFill>
                </a:rPr>
                <a:t>sed</a:t>
              </a:r>
              <a:endParaRPr lang="en-US" sz="1600" b="1" noProof="1">
                <a:solidFill>
                  <a:srgbClr val="0D0D0D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087471" y="2446626"/>
            <a:ext cx="5380713" cy="3484342"/>
            <a:chOff x="1087471" y="2446626"/>
            <a:chExt cx="5380713" cy="3484342"/>
          </a:xfrm>
        </p:grpSpPr>
        <p:cxnSp>
          <p:nvCxnSpPr>
            <p:cNvPr id="81" name="Curved Connector 80"/>
            <p:cNvCxnSpPr>
              <a:stCxn id="26" idx="1"/>
              <a:endCxn id="11" idx="1"/>
            </p:cNvCxnSpPr>
            <p:nvPr/>
          </p:nvCxnSpPr>
          <p:spPr>
            <a:xfrm rot="16200000" flipV="1">
              <a:off x="2175743" y="1638527"/>
              <a:ext cx="3484342" cy="5100540"/>
            </a:xfrm>
            <a:prstGeom prst="curvedConnector3">
              <a:avLst>
                <a:gd name="adj1" fmla="val 44654"/>
              </a:avLst>
            </a:prstGeom>
            <a:ln w="25400" cmpd="sng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/>
            <p:cNvSpPr/>
            <p:nvPr/>
          </p:nvSpPr>
          <p:spPr>
            <a:xfrm rot="2302820">
              <a:off x="1087471" y="3933925"/>
              <a:ext cx="2072515" cy="343620"/>
            </a:xfrm>
            <a:prstGeom prst="rect">
              <a:avLst/>
            </a:prstGeom>
          </p:spPr>
          <p:txBody>
            <a:bodyPr wrap="square" lIns="91400" tIns="45702" rIns="91400" bIns="45702">
              <a:spAutoFit/>
            </a:bodyPr>
            <a:lstStyle/>
            <a:p>
              <a:r>
                <a:rPr lang="en-US" sz="1600" b="1" noProof="1">
                  <a:solidFill>
                    <a:srgbClr val="0D0D0D"/>
                  </a:solidFill>
                </a:rPr>
                <a:t>wasAttributedTo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8863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0385"/>
            <a:ext cx="8229600" cy="1143000"/>
          </a:xfrm>
        </p:spPr>
        <p:txBody>
          <a:bodyPr/>
          <a:lstStyle/>
          <a:p>
            <a:r>
              <a:rPr lang="en-US" dirty="0" smtClean="0"/>
              <a:t>Categories of PROV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3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Starting Point classes and properties</a:t>
            </a:r>
            <a:r>
              <a:rPr lang="en-US" dirty="0" smtClean="0"/>
              <a:t>: the basics</a:t>
            </a:r>
          </a:p>
          <a:p>
            <a:r>
              <a:rPr lang="en-US" i="1" dirty="0" smtClean="0"/>
              <a:t>Expanded classes and properties</a:t>
            </a:r>
            <a:r>
              <a:rPr lang="en-US" dirty="0" smtClean="0"/>
              <a:t>: additional terms around the starting point terms for richer descriptions</a:t>
            </a:r>
          </a:p>
          <a:p>
            <a:r>
              <a:rPr lang="en-US" i="1" dirty="0" smtClean="0"/>
              <a:t>Qualified classes and properties</a:t>
            </a:r>
            <a:r>
              <a:rPr lang="en-US" dirty="0" smtClean="0"/>
              <a:t>: for provenance geeks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PROV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3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8307" y="41764"/>
            <a:ext cx="881182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Starting point classes and properties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56792"/>
            <a:ext cx="8130165" cy="458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1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extra classes, defined as subclasses of agents:</a:t>
            </a:r>
          </a:p>
          <a:p>
            <a:pPr lvl="1"/>
            <a:r>
              <a:rPr lang="en-US" dirty="0">
                <a:latin typeface="+mn-lt"/>
              </a:rPr>
              <a:t>O</a:t>
            </a:r>
            <a:r>
              <a:rPr lang="en-US" dirty="0" smtClean="0">
                <a:latin typeface="+mn-lt"/>
              </a:rPr>
              <a:t>rganization</a:t>
            </a:r>
            <a:r>
              <a:rPr lang="en-US" dirty="0" smtClean="0"/>
              <a:t>, </a:t>
            </a:r>
            <a:r>
              <a:rPr lang="en-US" dirty="0" smtClean="0">
                <a:latin typeface="+mn-lt"/>
              </a:rPr>
              <a:t>Person</a:t>
            </a:r>
            <a:r>
              <a:rPr lang="en-US" dirty="0" smtClean="0"/>
              <a:t>, </a:t>
            </a:r>
            <a:r>
              <a:rPr lang="en-US" dirty="0" err="1" smtClean="0">
                <a:latin typeface="+mn-lt"/>
              </a:rPr>
              <a:t>SoftwareAgent</a:t>
            </a:r>
            <a:endParaRPr lang="en-US" dirty="0" smtClean="0">
              <a:latin typeface="+mn-lt"/>
            </a:endParaRPr>
          </a:p>
          <a:p>
            <a:r>
              <a:rPr lang="en-US" dirty="0" smtClean="0"/>
              <a:t>Some extra properties describing versioning, influencing, invalidation, or creation of entities, etc.</a:t>
            </a:r>
          </a:p>
          <a:p>
            <a:r>
              <a:rPr lang="en-US" dirty="0" smtClean="0"/>
              <a:t>Nothing structurally different, just extended</a:t>
            </a:r>
          </a:p>
          <a:p>
            <a:pPr lvl="1"/>
            <a:r>
              <a:rPr lang="en-US" dirty="0" smtClean="0"/>
              <a:t>applications are of course welcome to add their own specializations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Expanded classes </a:t>
            </a:r>
            <a:r>
              <a:rPr lang="en-US" dirty="0"/>
              <a:t>and properties</a:t>
            </a:r>
          </a:p>
        </p:txBody>
      </p:sp>
    </p:spTree>
    <p:extLst>
      <p:ext uri="{BB962C8B-B14F-4D97-AF65-F5344CB8AC3E}">
        <p14:creationId xmlns:p14="http://schemas.microsoft.com/office/powerpoint/2010/main" val="313762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for extra properties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412776"/>
            <a:ext cx="7842200" cy="471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2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Adding some extra properties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948264" y="1449400"/>
            <a:ext cx="102641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Entity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31" name="Elbow Connector 30"/>
          <p:cNvCxnSpPr>
            <a:endCxn id="28" idx="3"/>
          </p:cNvCxnSpPr>
          <p:nvPr/>
        </p:nvCxnSpPr>
        <p:spPr>
          <a:xfrm rot="16200000" flipV="1">
            <a:off x="7891202" y="1686769"/>
            <a:ext cx="418526" cy="251565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02998" y="4930905"/>
            <a:ext cx="23716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dirty="0" err="1"/>
              <a:t>startedAtTime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-01</a:t>
            </a:r>
          </a:p>
          <a:p>
            <a:r>
              <a:rPr lang="en-US" sz="1400" dirty="0" err="1"/>
              <a:t>endedAtTime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-06</a:t>
            </a:r>
          </a:p>
        </p:txBody>
      </p:sp>
      <p:cxnSp>
        <p:nvCxnSpPr>
          <p:cNvPr id="27" name="Elbow Connector 26"/>
          <p:cNvCxnSpPr/>
          <p:nvPr/>
        </p:nvCxnSpPr>
        <p:spPr>
          <a:xfrm rot="16200000" flipH="1">
            <a:off x="5092427" y="4688487"/>
            <a:ext cx="491997" cy="529148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03000" y="5555806"/>
            <a:ext cx="100361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Activity</a:t>
            </a:r>
          </a:p>
        </p:txBody>
      </p:sp>
      <p:cxnSp>
        <p:nvCxnSpPr>
          <p:cNvPr id="30" name="Elbow Connector 29"/>
          <p:cNvCxnSpPr/>
          <p:nvPr/>
        </p:nvCxnSpPr>
        <p:spPr>
          <a:xfrm rot="16200000" flipH="1">
            <a:off x="4833837" y="5148384"/>
            <a:ext cx="1009173" cy="529147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40736" y="1317069"/>
            <a:ext cx="1834838" cy="307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Agent, </a:t>
            </a:r>
            <a:r>
              <a:rPr lang="en-US" sz="1400" b="1" dirty="0" smtClean="0">
                <a:solidFill>
                  <a:srgbClr val="008000"/>
                </a:solidFill>
              </a:rPr>
              <a:t>Person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33" name="Elbow Connector 32"/>
          <p:cNvCxnSpPr>
            <a:stCxn id="47" idx="3"/>
            <a:endCxn id="32" idx="1"/>
          </p:cNvCxnSpPr>
          <p:nvPr/>
        </p:nvCxnSpPr>
        <p:spPr>
          <a:xfrm rot="5400000" flipH="1" flipV="1">
            <a:off x="1517663" y="1319268"/>
            <a:ext cx="371401" cy="674745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8862380">
            <a:off x="5782609" y="3583417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 rot="2314898">
            <a:off x="1297902" y="3675220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wasAssociatedWith</a:t>
            </a:r>
          </a:p>
        </p:txBody>
      </p:sp>
      <p:cxnSp>
        <p:nvCxnSpPr>
          <p:cNvPr id="38" name="Straight Arrow Connector 37"/>
          <p:cNvCxnSpPr>
            <a:stCxn id="40" idx="2"/>
            <a:endCxn id="47" idx="0"/>
          </p:cNvCxnSpPr>
          <p:nvPr/>
        </p:nvCxnSpPr>
        <p:spPr>
          <a:xfrm flipH="1">
            <a:off x="2122075" y="2310401"/>
            <a:ext cx="3479628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058179" y="1986690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40" name="Oval 39"/>
          <p:cNvSpPr/>
          <p:nvPr/>
        </p:nvSpPr>
        <p:spPr>
          <a:xfrm>
            <a:off x="5601703" y="1966589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1421657" y="2818280"/>
            <a:ext cx="2060878" cy="1702734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5478098" y="2701964"/>
            <a:ext cx="1816135" cy="181905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426869" y="4088966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47" name="Snip Same Side Corner Rectangle 46"/>
          <p:cNvSpPr/>
          <p:nvPr/>
        </p:nvSpPr>
        <p:spPr>
          <a:xfrm>
            <a:off x="609907" y="1842340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2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" y="1828146"/>
            <a:ext cx="6051823" cy="2492739"/>
          </a:xfrm>
          <a:solidFill>
            <a:schemeClr val="bg1">
              <a:alpha val="8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 Neue"/>
                <a:cs typeface="Helvetica Neue"/>
              </a:rPr>
              <a:t>Relationship to Dublin Core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" y="6604084"/>
            <a:ext cx="3365500" cy="230832"/>
          </a:xfrm>
          <a:prstGeom prst="rect">
            <a:avLst/>
          </a:prstGeom>
          <a:noFill/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courtesy to  “analogue kid”</a:t>
            </a:r>
          </a:p>
        </p:txBody>
      </p:sp>
    </p:spTree>
    <p:extLst>
      <p:ext uri="{BB962C8B-B14F-4D97-AF65-F5344CB8AC3E}">
        <p14:creationId xmlns:p14="http://schemas.microsoft.com/office/powerpoint/2010/main" val="247347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/>
              <a:t>omplementary with PROV</a:t>
            </a:r>
            <a:endParaRPr lang="en-US" dirty="0" smtClean="0"/>
          </a:p>
          <a:p>
            <a:pPr lvl="1"/>
            <a:r>
              <a:rPr lang="en-US" dirty="0" smtClean="0"/>
              <a:t>some terms have direct mappings</a:t>
            </a:r>
          </a:p>
          <a:p>
            <a:pPr lvl="1"/>
            <a:r>
              <a:rPr lang="en-US" dirty="0" smtClean="0"/>
              <a:t>some need a slightly more complex relationship</a:t>
            </a:r>
          </a:p>
          <a:p>
            <a:r>
              <a:rPr lang="en-US" dirty="0" smtClean="0"/>
              <a:t>The Working Group will publish a separate note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Dublin 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5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479" y="1479702"/>
            <a:ext cx="8867912" cy="4700654"/>
          </a:xfrm>
        </p:spPr>
        <p:txBody>
          <a:bodyPr/>
          <a:lstStyle/>
          <a:p>
            <a:r>
              <a:rPr lang="en-US" dirty="0" err="1" smtClean="0">
                <a:latin typeface="+mn-lt"/>
              </a:rPr>
              <a:t>dc:Agent</a:t>
            </a:r>
            <a:r>
              <a:rPr lang="en-US" dirty="0"/>
              <a:t>	</a:t>
            </a:r>
            <a:r>
              <a:rPr lang="en-US" dirty="0" smtClean="0"/>
              <a:t>	= </a:t>
            </a:r>
            <a:r>
              <a:rPr lang="en-US" dirty="0" err="1" smtClean="0">
                <a:latin typeface="+mn-lt"/>
              </a:rPr>
              <a:t>prov:Agent</a:t>
            </a:r>
            <a:endParaRPr lang="en-US" dirty="0" smtClean="0">
              <a:latin typeface="+mn-lt"/>
            </a:endParaRPr>
          </a:p>
          <a:p>
            <a:r>
              <a:rPr lang="en-US" dirty="0" err="1" smtClean="0">
                <a:latin typeface="+mn-lt"/>
              </a:rPr>
              <a:t>dc:creator</a:t>
            </a:r>
            <a:r>
              <a:rPr lang="en-US" dirty="0"/>
              <a:t>	</a:t>
            </a:r>
            <a:r>
              <a:rPr lang="en-US" dirty="0" smtClean="0"/>
              <a:t>	⊑ </a:t>
            </a:r>
            <a:r>
              <a:rPr lang="en-US" dirty="0" err="1" smtClean="0">
                <a:latin typeface="+mn-lt"/>
              </a:rPr>
              <a:t>prov:wasAttributedTo</a:t>
            </a:r>
            <a:endParaRPr lang="en-US" dirty="0" smtClean="0">
              <a:latin typeface="+mn-lt"/>
            </a:endParaRPr>
          </a:p>
          <a:p>
            <a:r>
              <a:rPr lang="en-US" dirty="0" err="1" smtClean="0">
                <a:latin typeface="+mn-lt"/>
              </a:rPr>
              <a:t>dc:isVersionOf</a:t>
            </a:r>
            <a:r>
              <a:rPr lang="en-US" dirty="0"/>
              <a:t>	</a:t>
            </a:r>
            <a:r>
              <a:rPr lang="en-US" dirty="0" smtClean="0"/>
              <a:t>⊑ </a:t>
            </a:r>
            <a:r>
              <a:rPr lang="en-US" dirty="0" err="1" smtClean="0">
                <a:latin typeface="+mn-lt"/>
              </a:rPr>
              <a:t>prov:wasDerivedFrom</a:t>
            </a:r>
            <a:endParaRPr lang="en-US" dirty="0" smtClean="0">
              <a:latin typeface="+mn-lt"/>
            </a:endParaRPr>
          </a:p>
          <a:p>
            <a:r>
              <a:rPr lang="en-US" dirty="0" err="1" smtClean="0">
                <a:latin typeface="+mn-lt"/>
              </a:rPr>
              <a:t>prov:wasRevisionOf</a:t>
            </a:r>
            <a:r>
              <a:rPr lang="en-US" dirty="0">
                <a:latin typeface="+mn-lt"/>
              </a:rPr>
              <a:t>	</a:t>
            </a:r>
            <a:r>
              <a:rPr lang="en-US" dirty="0" smtClean="0"/>
              <a:t>⊑ </a:t>
            </a:r>
            <a:r>
              <a:rPr lang="en-US" dirty="0" err="1" smtClean="0">
                <a:latin typeface="+mn-lt"/>
              </a:rPr>
              <a:t>dc:isVersionOf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etc.</a:t>
            </a:r>
          </a:p>
          <a:p>
            <a:pPr marL="107955" indent="0">
              <a:spcBef>
                <a:spcPts val="6596"/>
              </a:spcBef>
              <a:buNone/>
            </a:pPr>
            <a:r>
              <a:rPr lang="en-US" dirty="0" smtClean="0">
                <a:latin typeface="+mn-lt"/>
              </a:rPr>
              <a:t>These relationships will be published in a separate RDFS document</a:t>
            </a: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simple Dublin Core relationship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83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should be able to express special “meta” information on the data</a:t>
            </a:r>
          </a:p>
          <a:p>
            <a:pPr lvl="1"/>
            <a:r>
              <a:rPr lang="en-US" dirty="0" smtClean="0"/>
              <a:t>who </a:t>
            </a:r>
            <a:r>
              <a:rPr lang="en-US" dirty="0"/>
              <a:t>played what role in creating the data (author, reviewer, etc.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view of the full revision chain of the data</a:t>
            </a:r>
          </a:p>
          <a:p>
            <a:pPr lvl="1"/>
            <a:r>
              <a:rPr lang="en-US" dirty="0" smtClean="0"/>
              <a:t>in case of integrated data which part comes from which original data and under what process</a:t>
            </a:r>
          </a:p>
          <a:p>
            <a:pPr lvl="1"/>
            <a:r>
              <a:rPr lang="en-US" dirty="0" smtClean="0"/>
              <a:t>what vocabularies/ontologies/rules were used to generate some portions of the data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is simple…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9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example, Dublin Core’s “creator” has more to it than simply an agent. The correspondence is something like:</a:t>
            </a:r>
          </a:p>
          <a:p>
            <a:pPr lvl="1"/>
            <a:r>
              <a:rPr lang="en-US" dirty="0" smtClean="0"/>
              <a:t>“If an entity is attributed to an agent, and the agent’s role matches Dublin Core’s definition of a creator, then the agent is the creator of the entity in the Dublin Core sense”</a:t>
            </a:r>
          </a:p>
          <a:p>
            <a:r>
              <a:rPr lang="en-US" dirty="0" smtClean="0"/>
              <a:t>These (few) cases are described in terms SPARQL CONSTRUCT rules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cases are more complicated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83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91680" y="554459"/>
            <a:ext cx="8752320" cy="1143480"/>
          </a:xfrm>
        </p:spPr>
        <p:txBody>
          <a:bodyPr tIns="38267">
            <a:noAutofit/>
          </a:bodyPr>
          <a:lstStyle/>
          <a:p>
            <a:pPr>
              <a:tabLst>
                <a:tab pos="654339" algn="l"/>
                <a:tab pos="1308673" algn="l"/>
                <a:tab pos="1963014" algn="l"/>
                <a:tab pos="2617355" algn="l"/>
                <a:tab pos="3271693" algn="l"/>
                <a:tab pos="3926036" algn="l"/>
                <a:tab pos="4580375" algn="l"/>
                <a:tab pos="5234714" algn="l"/>
                <a:tab pos="5889050" algn="l"/>
                <a:tab pos="6543391" algn="l"/>
                <a:tab pos="7197728" algn="l"/>
                <a:tab pos="7852068" algn="l"/>
                <a:tab pos="8506409" algn="l"/>
              </a:tabLst>
            </a:pPr>
            <a:r>
              <a:rPr lang="en-US" sz="4900" dirty="0">
                <a:solidFill>
                  <a:schemeClr val="bg1"/>
                </a:solidFill>
              </a:rPr>
              <a:t>Available documents</a:t>
            </a:r>
            <a:endParaRPr lang="en-US" sz="4900" dirty="0">
              <a:solidFill>
                <a:srgbClr val="FFFFFF"/>
              </a:solidFill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-34956" y="6593504"/>
            <a:ext cx="8193088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729" tIns="67736" rIns="89729" bIns="44867">
            <a:prstTxWarp prst="textNoShape">
              <a:avLst/>
            </a:prstTxWarp>
          </a:bodyPr>
          <a:lstStyle/>
          <a:p>
            <a:pPr defTabSz="454975">
              <a:tabLst>
                <a:tab pos="0" algn="l"/>
                <a:tab pos="715472" algn="l"/>
                <a:tab pos="1432522" algn="l"/>
                <a:tab pos="2149574" algn="l"/>
                <a:tab pos="2866626" algn="l"/>
                <a:tab pos="3583685" algn="l"/>
                <a:tab pos="4300736" algn="l"/>
                <a:tab pos="5017788" algn="l"/>
                <a:tab pos="5734835" algn="l"/>
                <a:tab pos="6451892" algn="l"/>
                <a:tab pos="7168950" algn="l"/>
                <a:tab pos="7885998" algn="l"/>
                <a:tab pos="8603051" algn="l"/>
                <a:tab pos="9320110" algn="l"/>
                <a:tab pos="10037159" algn="l"/>
                <a:tab pos="10754212" algn="l"/>
              </a:tabLst>
            </a:pP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Photo credit “</a:t>
            </a:r>
            <a:r>
              <a:rPr lang="en-US" sz="1000" i="1" dirty="0" err="1">
                <a:solidFill>
                  <a:prstClr val="white"/>
                </a:solidFill>
                <a:latin typeface="Arial" charset="0"/>
              </a:rPr>
              <a:t>Abizern</a:t>
            </a: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”, Flickr</a:t>
            </a:r>
            <a:endParaRPr lang="en-US" sz="1000" i="1" dirty="0">
              <a:solidFill>
                <a:srgbClr val="FFFFFF"/>
              </a:solidFill>
              <a:latin typeface="Lucida Sans Unicode"/>
              <a:ea typeface="msmincho" charset="0"/>
              <a:cs typeface="msmincho" charset="0"/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7549662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published by the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92" y="1479701"/>
            <a:ext cx="8837456" cy="504533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Major documents are:</a:t>
            </a:r>
          </a:p>
          <a:p>
            <a:pPr lvl="1"/>
            <a:r>
              <a:rPr lang="en-US" dirty="0" smtClean="0"/>
              <a:t>PROV Primer </a:t>
            </a:r>
            <a:r>
              <a:rPr lang="en-US" dirty="0"/>
              <a:t>(</a:t>
            </a:r>
            <a:r>
              <a:rPr lang="en-US" dirty="0">
                <a:hlinkClick r:id="rId2"/>
              </a:rPr>
              <a:t>http://www.w3.org/TR/prov-primer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 Ontology</a:t>
            </a:r>
            <a:r>
              <a:rPr lang="en-US" sz="2400" baseline="30000" dirty="0"/>
              <a:t>(*)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>
                <a:hlinkClick r:id="rId3"/>
              </a:rPr>
              <a:t>http://www.w3.org/TR/prov-o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 Data Model</a:t>
            </a:r>
            <a:r>
              <a:rPr lang="en-US" sz="2400" baseline="30000" dirty="0"/>
              <a:t>(*)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>
                <a:hlinkClick r:id="rId4"/>
              </a:rPr>
              <a:t>http://www.w3.org/TR/prov-dm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 Notation</a:t>
            </a:r>
            <a:r>
              <a:rPr lang="en-US" sz="2400" baseline="30000" dirty="0"/>
              <a:t>(*)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>
                <a:hlinkClick r:id="rId5"/>
              </a:rPr>
              <a:t>http://www.w3.org/TR/prov-n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 Constraints</a:t>
            </a:r>
            <a:r>
              <a:rPr lang="en-US" sz="2400" baseline="30000" dirty="0"/>
              <a:t>(*)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>
                <a:hlinkClick r:id="rId6"/>
              </a:rPr>
              <a:t>http://www.w3.org/TR/prov-constraints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 Access </a:t>
            </a:r>
            <a:r>
              <a:rPr lang="en-US" dirty="0"/>
              <a:t>and Query (</a:t>
            </a:r>
            <a:r>
              <a:rPr lang="en-US" dirty="0">
                <a:hlinkClick r:id="rId7"/>
              </a:rPr>
              <a:t>http://www.w3.org/TR/</a:t>
            </a:r>
            <a:r>
              <a:rPr lang="en-US" dirty="0" err="1">
                <a:hlinkClick r:id="rId7"/>
              </a:rPr>
              <a:t>prov-aq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Some other notes are also in preparation:</a:t>
            </a:r>
          </a:p>
          <a:p>
            <a:pPr lvl="1"/>
            <a:r>
              <a:rPr lang="en-US" dirty="0"/>
              <a:t>PROV Overview</a:t>
            </a:r>
          </a:p>
          <a:p>
            <a:pPr lvl="1"/>
            <a:r>
              <a:rPr lang="en-US" dirty="0" smtClean="0"/>
              <a:t>PROV XML Serialization</a:t>
            </a:r>
          </a:p>
          <a:p>
            <a:pPr lvl="1"/>
            <a:r>
              <a:rPr lang="en-US" dirty="0" smtClean="0"/>
              <a:t>PROV DC Mapping</a:t>
            </a:r>
          </a:p>
          <a:p>
            <a:pPr marL="540000" indent="0">
              <a:spcBef>
                <a:spcPts val="4200"/>
              </a:spcBef>
              <a:buNone/>
            </a:pPr>
            <a:r>
              <a:rPr lang="en-US" sz="1800" baseline="30000" dirty="0" smtClean="0"/>
              <a:t>(</a:t>
            </a:r>
            <a:r>
              <a:rPr lang="en-US" sz="1800" baseline="30000" dirty="0"/>
              <a:t>*</a:t>
            </a:r>
            <a:r>
              <a:rPr lang="en-US" sz="1800" baseline="30000" dirty="0" smtClean="0"/>
              <a:t>)</a:t>
            </a:r>
            <a:r>
              <a:rPr lang="en-US" sz="1800" dirty="0" smtClean="0"/>
              <a:t>Rec-track documents</a:t>
            </a:r>
          </a:p>
        </p:txBody>
      </p:sp>
    </p:spTree>
    <p:extLst>
      <p:ext uri="{BB962C8B-B14F-4D97-AF65-F5344CB8AC3E}">
        <p14:creationId xmlns:p14="http://schemas.microsoft.com/office/powerpoint/2010/main" val="60961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Rec Track documents are almost in CR</a:t>
            </a:r>
          </a:p>
          <a:p>
            <a:r>
              <a:rPr lang="en-US" dirty="0" smtClean="0"/>
              <a:t>Plan is to finish the work in March 2013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53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6" name="Text Box 2"/>
          <p:cNvSpPr txBox="1">
            <a:spLocks noChangeArrowheads="1"/>
          </p:cNvSpPr>
          <p:nvPr/>
        </p:nvSpPr>
        <p:spPr bwMode="auto">
          <a:xfrm>
            <a:off x="228960" y="4221088"/>
            <a:ext cx="8327520" cy="13681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363" tIns="76226" rIns="81363" bIns="40683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These slides are also available on the Web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:</a:t>
            </a: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https://dvcs.w3.org/hg/prov/raw-file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/tip/</a:t>
            </a: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presentations/iswc-2012/prov-intro-iswc2012.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pptx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</a:t>
            </a:r>
            <a:endParaRPr lang="en-US" sz="2200" dirty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endParaRPr lang="en-US" sz="2200" dirty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 err="1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prov:wasDerivedFrom</a:t>
            </a: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</a:t>
            </a:r>
            <a:endParaRPr lang="en-US" sz="2200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	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http</a:t>
            </a: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://www.w3.org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/2012/Talks/1009-MIT-IH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/</a:t>
            </a:r>
            <a:endParaRPr lang="en-US" sz="2200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 err="1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prov:wasAttributedTo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Ivan Herman</a:t>
            </a:r>
            <a:endParaRPr lang="en-US" sz="2200" dirty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</p:txBody>
      </p:sp>
      <p:pic>
        <p:nvPicPr>
          <p:cNvPr id="6021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2080" y="6309320"/>
            <a:ext cx="864000" cy="3024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208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914400" y="5373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Constraint checking of provenance statements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8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Provenance statements can become fairly complicated </a:t>
            </a:r>
            <a:r>
              <a:rPr lang="en-US" dirty="0" smtClean="0">
                <a:sym typeface="Wingdings"/>
              </a:rPr>
              <a:t></a:t>
            </a:r>
          </a:p>
          <a:p>
            <a:r>
              <a:rPr lang="en-US" dirty="0" smtClean="0">
                <a:sym typeface="Wingdings"/>
              </a:rPr>
              <a:t>In some applications it may become advantageous to </a:t>
            </a:r>
            <a:r>
              <a:rPr lang="en-US" i="1" dirty="0" smtClean="0">
                <a:sym typeface="Wingdings"/>
              </a:rPr>
              <a:t>check</a:t>
            </a:r>
            <a:r>
              <a:rPr lang="en-US" dirty="0" smtClean="0">
                <a:sym typeface="Wingdings"/>
              </a:rPr>
              <a:t> the validity of the provenance structures. </a:t>
            </a:r>
            <a:r>
              <a:rPr lang="en-US" dirty="0" err="1" smtClean="0">
                <a:sym typeface="Wingdings"/>
              </a:rPr>
              <a:t>E.g</a:t>
            </a:r>
            <a:r>
              <a:rPr lang="en-US" dirty="0" smtClean="0">
                <a:sym typeface="Wingdings"/>
              </a:rPr>
              <a:t>,</a:t>
            </a:r>
          </a:p>
          <a:p>
            <a:pPr lvl="1"/>
            <a:r>
              <a:rPr lang="en-US" dirty="0" smtClean="0">
                <a:sym typeface="Wingdings"/>
              </a:rPr>
              <a:t>typing constraints on the relationships should be upheld</a:t>
            </a:r>
          </a:p>
          <a:p>
            <a:pPr lvl="1"/>
            <a:r>
              <a:rPr lang="en-US" dirty="0" smtClean="0">
                <a:sym typeface="Wingdings"/>
              </a:rPr>
              <a:t>if an entity is invalidated by several activities, these events must happen simultaneously</a:t>
            </a:r>
          </a:p>
          <a:p>
            <a:pPr lvl="1"/>
            <a:r>
              <a:rPr lang="en-US" dirty="0" smtClean="0"/>
              <a:t>the time assigned to the creation of the entity, and the times set on the related activity should be compatible</a:t>
            </a:r>
          </a:p>
          <a:p>
            <a:pPr lvl="1"/>
            <a:r>
              <a:rPr lang="en-US" dirty="0" smtClean="0"/>
              <a:t>etc.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Checking provenance statements</a:t>
            </a:r>
            <a:br>
              <a:rPr lang="en-US" dirty="0" smtClean="0"/>
            </a:br>
            <a:r>
              <a:rPr lang="en-US" dirty="0" smtClean="0"/>
              <a:t>(“Constraints”)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19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the constraints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741147" y="2529421"/>
            <a:ext cx="7696067" cy="2381721"/>
          </a:xfrm>
        </p:spPr>
        <p:txBody>
          <a:bodyPr>
            <a:normAutofit/>
          </a:bodyPr>
          <a:lstStyle/>
          <a:p>
            <a:r>
              <a:rPr lang="en-US" dirty="0"/>
              <a:t>entity(&lt;http://.../</a:t>
            </a:r>
            <a:r>
              <a:rPr lang="en-US" dirty="0" err="1"/>
              <a:t>isbn</a:t>
            </a:r>
            <a:r>
              <a:rPr lang="en-US" dirty="0"/>
              <a:t>/000651409X&gt;)</a:t>
            </a:r>
          </a:p>
          <a:p>
            <a:r>
              <a:rPr lang="en-US" dirty="0"/>
              <a:t>activity(:</a:t>
            </a:r>
            <a:r>
              <a:rPr lang="en-US" dirty="0" err="1"/>
              <a:t>WritingTheBook</a:t>
            </a:r>
            <a:r>
              <a:rPr lang="en-US" dirty="0"/>
              <a:t>)</a:t>
            </a:r>
          </a:p>
          <a:p>
            <a:r>
              <a:rPr lang="en-US" dirty="0" err="1"/>
              <a:t>wasGeneratedBy</a:t>
            </a:r>
            <a:r>
              <a:rPr lang="en-US" dirty="0"/>
              <a:t>(&lt;http://.../</a:t>
            </a:r>
            <a:r>
              <a:rPr lang="en-US" dirty="0" err="1"/>
              <a:t>isbn</a:t>
            </a:r>
            <a:r>
              <a:rPr lang="en-US" dirty="0"/>
              <a:t>/000651409X&gt;,:</a:t>
            </a:r>
            <a:r>
              <a:rPr lang="en-US" dirty="0" err="1"/>
              <a:t>WritingTheBook</a:t>
            </a:r>
            <a:r>
              <a:rPr lang="en-US" dirty="0"/>
              <a:t>)</a:t>
            </a:r>
          </a:p>
          <a:p>
            <a:r>
              <a:rPr lang="en-US" dirty="0"/>
              <a:t>agent(:</a:t>
            </a:r>
            <a:r>
              <a:rPr lang="en-US" dirty="0" err="1"/>
              <a:t>AmitavGhosh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[</a:t>
            </a:r>
            <a:r>
              <a:rPr lang="en-US" dirty="0" err="1"/>
              <a:t>prov:type</a:t>
            </a:r>
            <a:r>
              <a:rPr lang="en-US" dirty="0"/>
              <a:t>='</a:t>
            </a:r>
            <a:r>
              <a:rPr lang="en-US" dirty="0" err="1"/>
              <a:t>prov:Person</a:t>
            </a:r>
            <a:r>
              <a:rPr lang="en-US" dirty="0"/>
              <a:t>',</a:t>
            </a:r>
            <a:r>
              <a:rPr lang="en-US" dirty="0" err="1"/>
              <a:t>foaf:name</a:t>
            </a:r>
            <a:r>
              <a:rPr lang="en-US" dirty="0"/>
              <a:t>='</a:t>
            </a:r>
            <a:r>
              <a:rPr lang="en-US" dirty="0" err="1"/>
              <a:t>AmitavGhosh</a:t>
            </a:r>
            <a:r>
              <a:rPr lang="en-US" dirty="0"/>
              <a:t>'])</a:t>
            </a:r>
          </a:p>
          <a:p>
            <a:r>
              <a:rPr lang="en-US" dirty="0" err="1">
                <a:solidFill>
                  <a:srgbClr val="800000"/>
                </a:solidFill>
              </a:rPr>
              <a:t>wasAttributedTo</a:t>
            </a:r>
            <a:r>
              <a:rPr lang="en-US" dirty="0">
                <a:solidFill>
                  <a:srgbClr val="800000"/>
                </a:solidFill>
              </a:rPr>
              <a:t>(&lt;http://.../</a:t>
            </a:r>
            <a:r>
              <a:rPr lang="en-US" dirty="0" err="1">
                <a:solidFill>
                  <a:srgbClr val="800000"/>
                </a:solidFill>
              </a:rPr>
              <a:t>isbn</a:t>
            </a:r>
            <a:r>
              <a:rPr lang="en-US" dirty="0">
                <a:solidFill>
                  <a:srgbClr val="800000"/>
                </a:solidFill>
              </a:rPr>
              <a:t>/000651409X&gt;,:</a:t>
            </a:r>
            <a:r>
              <a:rPr lang="en-US" dirty="0" err="1">
                <a:solidFill>
                  <a:srgbClr val="800000"/>
                </a:solidFill>
              </a:rPr>
              <a:t>AmitavGhosh</a:t>
            </a:r>
            <a:r>
              <a:rPr lang="en-US" dirty="0" smtClean="0">
                <a:solidFill>
                  <a:srgbClr val="800000"/>
                </a:solidFill>
              </a:rPr>
              <a:t>,</a:t>
            </a:r>
          </a:p>
          <a:p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                  [</a:t>
            </a:r>
            <a:r>
              <a:rPr lang="en-US" dirty="0" err="1" smtClean="0">
                <a:solidFill>
                  <a:srgbClr val="800000"/>
                </a:solidFill>
              </a:rPr>
              <a:t>roles:witRole</a:t>
            </a:r>
            <a:r>
              <a:rPr lang="en-US" dirty="0" smtClean="0">
                <a:solidFill>
                  <a:srgbClr val="800000"/>
                </a:solidFill>
              </a:rPr>
              <a:t>=</a:t>
            </a:r>
            <a:r>
              <a:rPr lang="en-US" dirty="0">
                <a:solidFill>
                  <a:srgbClr val="800000"/>
                </a:solidFill>
              </a:rPr>
              <a:t>'</a:t>
            </a:r>
            <a:r>
              <a:rPr lang="en-US" dirty="0" err="1">
                <a:solidFill>
                  <a:srgbClr val="800000"/>
                </a:solidFill>
              </a:rPr>
              <a:t>roles:author</a:t>
            </a:r>
            <a:r>
              <a:rPr lang="en-US" dirty="0">
                <a:solidFill>
                  <a:srgbClr val="800000"/>
                </a:solidFill>
              </a:rPr>
              <a:t>'])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57226" y="1323342"/>
            <a:ext cx="8232775" cy="1206075"/>
          </a:xfrm>
        </p:spPr>
        <p:txBody>
          <a:bodyPr>
            <a:normAutofit/>
          </a:bodyPr>
          <a:lstStyle/>
          <a:p>
            <a:r>
              <a:rPr lang="en-US" dirty="0" smtClean="0"/>
              <a:t>An abstract data model for provenance (with its own, abstract notation) is also published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2"/>
          </p:nvPr>
        </p:nvSpPr>
        <p:spPr>
          <a:xfrm>
            <a:off x="995144" y="5412743"/>
            <a:ext cx="7154024" cy="863174"/>
          </a:xfrm>
        </p:spPr>
        <p:txBody>
          <a:bodyPr>
            <a:normAutofit/>
          </a:bodyPr>
          <a:lstStyle/>
          <a:p>
            <a:pPr marL="109432" indent="0">
              <a:buNone/>
            </a:pPr>
            <a:r>
              <a:rPr lang="en-US" sz="2000" i="1" dirty="0"/>
              <a:t>Note that the “qualified” versions are unnecessary at that level, relationships are n-</a:t>
            </a:r>
            <a:r>
              <a:rPr lang="en-US" sz="2000" i="1" dirty="0" err="1"/>
              <a:t>ary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92332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separate document defines the constraints on the abstract data model</a:t>
            </a:r>
          </a:p>
          <a:p>
            <a:r>
              <a:rPr lang="en-US" dirty="0" smtClean="0"/>
              <a:t>Constraints themselves are defined as a set of abstract rules</a:t>
            </a:r>
          </a:p>
          <a:p>
            <a:pPr lvl="1"/>
            <a:r>
              <a:rPr lang="en-US" dirty="0" smtClean="0"/>
              <a:t>they may translated into:</a:t>
            </a:r>
          </a:p>
          <a:p>
            <a:pPr lvl="2"/>
            <a:r>
              <a:rPr lang="en-US" dirty="0"/>
              <a:t>(</a:t>
            </a:r>
            <a:r>
              <a:rPr lang="en-US" dirty="0" smtClean="0"/>
              <a:t>partially) into OWL</a:t>
            </a:r>
          </a:p>
          <a:p>
            <a:pPr lvl="2"/>
            <a:r>
              <a:rPr lang="en-US" dirty="0" smtClean="0"/>
              <a:t>rules, e.g., using SPARQL</a:t>
            </a:r>
          </a:p>
          <a:p>
            <a:pPr lvl="1"/>
            <a:r>
              <a:rPr lang="en-US" dirty="0" smtClean="0"/>
              <a:t>general constraint checkers on the abstract model are also doable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the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67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a complete model describing the various constituents (actors, revisions, etc.)</a:t>
            </a:r>
          </a:p>
          <a:p>
            <a:r>
              <a:rPr lang="en-US" dirty="0" smtClean="0"/>
              <a:t>The model should be usable with RDF to be used on the Semantic Web</a:t>
            </a:r>
          </a:p>
          <a:p>
            <a:r>
              <a:rPr lang="en-US" dirty="0" smtClean="0"/>
              <a:t>Has to find a balance between</a:t>
            </a:r>
          </a:p>
          <a:p>
            <a:pPr lvl="1"/>
            <a:r>
              <a:rPr lang="en-US" dirty="0" smtClean="0"/>
              <a:t>simple (“scruffy”) provenance: easily usable and editable</a:t>
            </a:r>
          </a:p>
          <a:p>
            <a:pPr lvl="1"/>
            <a:r>
              <a:rPr lang="en-US" dirty="0" smtClean="0"/>
              <a:t>complex (“complete”) provenance: allows for a detailed reporting of origins, versions, 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…the solution is more complicated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Information Systems</a:t>
            </a:r>
          </a:p>
          <a:p>
            <a:pPr lvl="1"/>
            <a:r>
              <a:rPr lang="en-US" dirty="0" smtClean="0"/>
              <a:t>origin of the data, who was responsible for its creation</a:t>
            </a:r>
          </a:p>
          <a:p>
            <a:r>
              <a:rPr lang="en-US" dirty="0" smtClean="0"/>
              <a:t>Science applications</a:t>
            </a:r>
          </a:p>
          <a:p>
            <a:pPr lvl="1"/>
            <a:r>
              <a:rPr lang="en-US" dirty="0" smtClean="0"/>
              <a:t>how the results were obtained</a:t>
            </a:r>
          </a:p>
          <a:p>
            <a:r>
              <a:rPr lang="en-US" dirty="0" smtClean="0"/>
              <a:t>News</a:t>
            </a:r>
          </a:p>
          <a:p>
            <a:pPr lvl="1"/>
            <a:r>
              <a:rPr lang="en-US" dirty="0" smtClean="0"/>
              <a:t>origins and references of blogs, news items</a:t>
            </a:r>
          </a:p>
          <a:p>
            <a:r>
              <a:rPr lang="en-US" dirty="0" smtClean="0"/>
              <a:t>Law</a:t>
            </a:r>
          </a:p>
          <a:p>
            <a:pPr lvl="1"/>
            <a:r>
              <a:rPr lang="en-US" dirty="0" smtClean="0"/>
              <a:t>licensing attribution of documents, data</a:t>
            </a:r>
          </a:p>
          <a:p>
            <a:pPr lvl="1"/>
            <a:r>
              <a:rPr lang="en-US" dirty="0" smtClean="0"/>
              <a:t>privacy information</a:t>
            </a:r>
          </a:p>
          <a:p>
            <a:r>
              <a:rPr lang="en-US" dirty="0" smtClean="0"/>
              <a:t>Etc.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Lots of application areas need provenance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1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of Provenance</a:t>
            </a:r>
            <a:br>
              <a:rPr lang="en-US" dirty="0" smtClean="0"/>
            </a:br>
            <a:r>
              <a:rPr lang="en-US" dirty="0" smtClean="0"/>
              <a:t>(by the Provenance WG)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240377" y="2699180"/>
            <a:ext cx="8721133" cy="2746044"/>
          </a:xfrm>
          <a:solidFill>
            <a:srgbClr val="FCE060">
              <a:alpha val="86000"/>
            </a:srgbClr>
          </a:solidFill>
        </p:spPr>
        <p:txBody>
          <a:bodyPr wrap="square" lIns="179924" tIns="140341" rIns="179924" bIns="140341">
            <a:noAutofit/>
          </a:bodyPr>
          <a:lstStyle/>
          <a:p>
            <a:pPr algn="just"/>
            <a:r>
              <a:rPr lang="en-US" sz="2800" b="0" i="1" dirty="0" smtClean="0">
                <a:latin typeface="Helvetica Neue Light"/>
                <a:cs typeface="Helvetica Neue Light"/>
              </a:rPr>
              <a:t>Provenance is </a:t>
            </a:r>
            <a:r>
              <a:rPr lang="en-US" sz="2800" b="0" i="1" dirty="0">
                <a:latin typeface="Helvetica Neue Light"/>
                <a:cs typeface="Helvetica Neue Light"/>
              </a:rPr>
              <a:t>defined as a record that describes the people, institutions, entities, and activities involved in producing, influencing, or delivering a piece of data or a thing.</a:t>
            </a:r>
          </a:p>
        </p:txBody>
      </p:sp>
    </p:spTree>
    <p:extLst>
      <p:ext uri="{BB962C8B-B14F-4D97-AF65-F5344CB8AC3E}">
        <p14:creationId xmlns:p14="http://schemas.microsoft.com/office/powerpoint/2010/main" val="189847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has been lot of work around</a:t>
            </a:r>
          </a:p>
          <a:p>
            <a:pPr lvl="1"/>
            <a:r>
              <a:rPr lang="en-US" dirty="0" smtClean="0"/>
              <a:t>workflow systems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atabases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nowledge representation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nformation retrieval</a:t>
            </a:r>
          </a:p>
          <a:p>
            <a:r>
              <a:rPr lang="en-US" dirty="0" smtClean="0"/>
              <a:t>There are communities and vocabularies out there</a:t>
            </a:r>
          </a:p>
          <a:p>
            <a:pPr lvl="1"/>
            <a:r>
              <a:rPr lang="en-US" dirty="0" smtClean="0"/>
              <a:t>Open Provenance Model (OPM)</a:t>
            </a:r>
          </a:p>
          <a:p>
            <a:pPr lvl="1"/>
            <a:r>
              <a:rPr lang="en-US" dirty="0" smtClean="0"/>
              <a:t>Dublin Core</a:t>
            </a:r>
          </a:p>
          <a:p>
            <a:pPr lvl="1"/>
            <a:r>
              <a:rPr lang="en-US" dirty="0" err="1" smtClean="0"/>
              <a:t>Provenir</a:t>
            </a:r>
            <a:r>
              <a:rPr lang="en-US" dirty="0" smtClean="0"/>
              <a:t> ontology</a:t>
            </a:r>
          </a:p>
          <a:p>
            <a:pPr lvl="1"/>
            <a:r>
              <a:rPr lang="en-US" dirty="0" smtClean="0"/>
              <a:t>Provenance vocabulary</a:t>
            </a:r>
          </a:p>
          <a:p>
            <a:pPr lvl="1"/>
            <a:r>
              <a:rPr lang="en-US" dirty="0" smtClean="0"/>
              <a:t>SWAN provenance ontology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“Provenance” is not a new 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689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in 2009-2010 (Chaired by Yolanda Gil)</a:t>
            </a:r>
          </a:p>
          <a:p>
            <a:r>
              <a:rPr lang="en-US" dirty="0" smtClean="0"/>
              <a:t>Issued a final report</a:t>
            </a:r>
          </a:p>
          <a:p>
            <a:pPr lvl="1"/>
            <a:r>
              <a:rPr lang="en-US" dirty="0" smtClean="0"/>
              <a:t>“Provenance XG Final Report”</a:t>
            </a:r>
          </a:p>
          <a:p>
            <a:pPr lvl="2"/>
            <a:r>
              <a:rPr lang="en-US" dirty="0" smtClean="0">
                <a:hlinkClick r:id="rId2"/>
              </a:rPr>
              <a:t>http://www.w3.org/2005/Incubator/prov/XGR-prov/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rovides an overview of the various existing approaches, vocabularies</a:t>
            </a:r>
          </a:p>
          <a:p>
            <a:pPr lvl="1"/>
            <a:r>
              <a:rPr lang="en-US" dirty="0" smtClean="0"/>
              <a:t>proposes the creation of a dedicated W3C Working Group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W3C’s Provenance Incubator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in April 2011 (co-chaired by Paul </a:t>
            </a:r>
            <a:r>
              <a:rPr lang="en-US" dirty="0" err="1" smtClean="0"/>
              <a:t>Groth</a:t>
            </a:r>
            <a:r>
              <a:rPr lang="en-US" dirty="0" smtClean="0"/>
              <a:t> and Luc Moreau)</a:t>
            </a:r>
          </a:p>
          <a:p>
            <a:r>
              <a:rPr lang="en-US" dirty="0" smtClean="0"/>
              <a:t>Goal is to define a standard way to interchange provenance on the web.</a:t>
            </a:r>
          </a:p>
          <a:p>
            <a:r>
              <a:rPr lang="en-US" dirty="0" smtClean="0"/>
              <a:t>Specifically targets the semantic web</a:t>
            </a:r>
          </a:p>
          <a:p>
            <a:r>
              <a:rPr lang="en-US" dirty="0" smtClean="0"/>
              <a:t>This is what I will talk about in what follows…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 Provenance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62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yish-SW 2">
  <a:themeElements>
    <a:clrScheme name="Custom 16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99CC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Concourse">
  <a:themeElements>
    <a:clrScheme name="Custom 16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99CC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Grayish-SW 2.potx</Template>
  <TotalTime>22130</TotalTime>
  <Words>1595</Words>
  <Application>Microsoft Macintosh PowerPoint</Application>
  <PresentationFormat>On-screen Show (4:3)</PresentationFormat>
  <Paragraphs>255</Paragraphs>
  <Slides>38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Grayish-SW 2</vt:lpstr>
      <vt:lpstr>4_Concourse</vt:lpstr>
      <vt:lpstr>Concourse</vt:lpstr>
      <vt:lpstr>1_Concourse</vt:lpstr>
      <vt:lpstr>W3C PROV Introduction</vt:lpstr>
      <vt:lpstr>Plan for today</vt:lpstr>
      <vt:lpstr>The goal is simple…</vt:lpstr>
      <vt:lpstr>…the solution is more complicated</vt:lpstr>
      <vt:lpstr>Lots of application areas need provenance</vt:lpstr>
      <vt:lpstr>Definition of Provenance (by the Provenance WG)</vt:lpstr>
      <vt:lpstr>“Provenance” is not a new subject</vt:lpstr>
      <vt:lpstr>W3C’s Provenance Incubator Group</vt:lpstr>
      <vt:lpstr>W3C Provenance Working Group</vt:lpstr>
      <vt:lpstr>Participants</vt:lpstr>
      <vt:lpstr>The PROV Ontology through an example</vt:lpstr>
      <vt:lpstr>The example</vt:lpstr>
      <vt:lpstr>A very simple attribution</vt:lpstr>
      <vt:lpstr>A bit more complicated: make the activity explicit</vt:lpstr>
      <vt:lpstr>Why?</vt:lpstr>
      <vt:lpstr>To make some “metadata” explicit</vt:lpstr>
      <vt:lpstr>A more complete attribution: make the activity explicit</vt:lpstr>
      <vt:lpstr>The fundamental notions of PROV</vt:lpstr>
      <vt:lpstr>Let’s make it a bit more complex</vt:lpstr>
      <vt:lpstr>Adding the translation…</vt:lpstr>
      <vt:lpstr>Categories of PROV Terms</vt:lpstr>
      <vt:lpstr>Categories of PROV Terms</vt:lpstr>
      <vt:lpstr>Starting point classes and properties</vt:lpstr>
      <vt:lpstr>Expanded classes and properties</vt:lpstr>
      <vt:lpstr>Some examples for extra properties</vt:lpstr>
      <vt:lpstr>Adding some extra properties</vt:lpstr>
      <vt:lpstr>Relationship to Dublin Core</vt:lpstr>
      <vt:lpstr>Dublin Core</vt:lpstr>
      <vt:lpstr>Some simple Dublin Core relationship examples</vt:lpstr>
      <vt:lpstr>Some cases are more complicated</vt:lpstr>
      <vt:lpstr>Available documents</vt:lpstr>
      <vt:lpstr>Documents published by the Group</vt:lpstr>
      <vt:lpstr>Working Group Status</vt:lpstr>
      <vt:lpstr>Thank you for your attention</vt:lpstr>
      <vt:lpstr>Constraint checking of provenance statements</vt:lpstr>
      <vt:lpstr>Checking provenance statements (“Constraints”)</vt:lpstr>
      <vt:lpstr>Definition of the constraints</vt:lpstr>
      <vt:lpstr>Definition of the constraints</vt:lpstr>
    </vt:vector>
  </TitlesOfParts>
  <Manager/>
  <Company>W3C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Web Activity @ W3C</dc:title>
  <dc:subject/>
  <dc:creator>Ivan Herman</dc:creator>
  <cp:keywords/>
  <dc:description/>
  <cp:lastModifiedBy>Paul Groth</cp:lastModifiedBy>
  <cp:revision>427</cp:revision>
  <dcterms:created xsi:type="dcterms:W3CDTF">2010-11-25T14:57:57Z</dcterms:created>
  <dcterms:modified xsi:type="dcterms:W3CDTF">2012-11-12T03:06:48Z</dcterms:modified>
  <cp:category/>
</cp:coreProperties>
</file>