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61" r:id="rId4"/>
    <p:sldId id="262" r:id="rId5"/>
    <p:sldId id="263" r:id="rId6"/>
    <p:sldId id="265" r:id="rId7"/>
    <p:sldId id="268" r:id="rId8"/>
    <p:sldId id="264" r:id="rId9"/>
    <p:sldId id="272" r:id="rId10"/>
    <p:sldId id="266" r:id="rId11"/>
    <p:sldId id="267" r:id="rId12"/>
    <p:sldId id="269" r:id="rId13"/>
    <p:sldId id="270" r:id="rId14"/>
    <p:sldId id="273" r:id="rId15"/>
    <p:sldId id="271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6" d="100"/>
          <a:sy n="46" d="100"/>
        </p:scale>
        <p:origin x="-1376" y="-96"/>
      </p:cViewPr>
      <p:guideLst>
        <p:guide orient="horz" pos="753"/>
        <p:guide pos="24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8F621-D5F6-C845-833F-3A58235F78A5}" type="datetimeFigureOut">
              <a:rPr lang="en-US" smtClean="0"/>
              <a:t>5/26/13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EBF4-DE38-0843-AA28-7239EB178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52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EBF4-DE38-0843-AA28-7239EB178C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5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5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4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0" i="0">
                <a:solidFill>
                  <a:schemeClr val="tx1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53" y="2605614"/>
            <a:ext cx="8232775" cy="198393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 lIns="90910" anchor="t" anchorCtr="0">
            <a:normAutofit/>
          </a:bodyPr>
          <a:lstStyle>
            <a:lvl1pPr marL="0" indent="0">
              <a:buNone/>
              <a:defRPr sz="1600" b="1" kern="900">
                <a:solidFill>
                  <a:schemeClr val="tx1"/>
                </a:solidFill>
                <a:latin typeface="Courier New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53" y="1323342"/>
            <a:ext cx="8232775" cy="1121763"/>
          </a:xfr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 b="0" i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defRPr>
            </a:lvl1pPr>
            <a:lvl2pPr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 b="0" i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defRPr>
            </a:lvl2pPr>
            <a:lvl3pPr indent="0">
              <a:spcBef>
                <a:spcPts val="0"/>
              </a:spcBef>
              <a:buClr>
                <a:schemeClr val="bg1">
                  <a:lumMod val="50000"/>
                </a:schemeClr>
              </a:buClr>
              <a:defRPr b="0" i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defRPr>
            </a:lvl3pPr>
            <a:lvl4pPr>
              <a:buClr>
                <a:schemeClr val="bg1">
                  <a:lumMod val="50000"/>
                </a:schemeClr>
              </a:buClr>
              <a:defRPr b="0" i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defRPr>
            </a:lvl4pPr>
            <a:lvl5pPr>
              <a:buClr>
                <a:schemeClr val="bg1">
                  <a:lumMod val="50000"/>
                </a:schemeClr>
              </a:buClr>
              <a:defRPr b="0" i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defRPr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7200" y="4737330"/>
            <a:ext cx="8229600" cy="1434874"/>
          </a:xfr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372" y="1243114"/>
            <a:ext cx="8847359" cy="1588"/>
          </a:xfrm>
          <a:prstGeom prst="line">
            <a:avLst/>
          </a:prstGeom>
          <a:ln w="12700" cap="flat" cmpd="thickThin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4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8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5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4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2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68689-463E-6545-999A-578B12560EC3}" type="datetimeFigureOut">
              <a:rPr lang="en-US" smtClean="0"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83FD-F6E4-294D-9B93-099384790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2" y="381965"/>
            <a:ext cx="9125721" cy="1829761"/>
          </a:xfrm>
        </p:spPr>
        <p:txBody>
          <a:bodyPr>
            <a:noAutofit/>
          </a:bodyPr>
          <a:lstStyle/>
          <a:p>
            <a:r>
              <a:rPr lang="en-US" sz="4400" dirty="0" smtClean="0"/>
              <a:t>W3C PROV Constraints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293" y="2809126"/>
            <a:ext cx="8197699" cy="2383634"/>
          </a:xfrm>
        </p:spPr>
        <p:txBody>
          <a:bodyPr>
            <a:normAutofit/>
          </a:bodyPr>
          <a:lstStyle/>
          <a:p>
            <a:r>
              <a:rPr lang="en-US" dirty="0" smtClean="0"/>
              <a:t>ISWC 2013</a:t>
            </a:r>
          </a:p>
          <a:p>
            <a:pPr>
              <a:spcBef>
                <a:spcPts val="4200"/>
              </a:spcBef>
            </a:pPr>
            <a:r>
              <a:rPr lang="en-US" sz="1800" dirty="0" smtClean="0"/>
              <a:t>Paul Groth </a:t>
            </a:r>
            <a:endParaRPr lang="en-US" sz="1800" dirty="0" smtClean="0"/>
          </a:p>
          <a:p>
            <a:pPr>
              <a:spcBef>
                <a:spcPts val="4200"/>
              </a:spcBef>
            </a:pPr>
            <a:r>
              <a:rPr lang="en-US" sz="1800" dirty="0" smtClean="0"/>
              <a:t>slide </a:t>
            </a:r>
            <a:r>
              <a:rPr lang="en-US" sz="1800" dirty="0" smtClean="0"/>
              <a:t>help </a:t>
            </a:r>
            <a:r>
              <a:rPr lang="en-US" sz="1800" dirty="0" smtClean="0"/>
              <a:t>from Ivan Herman </a:t>
            </a: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12289" y="4095180"/>
            <a:ext cx="184666" cy="369332"/>
          </a:xfrm>
          <a:prstGeom prst="rect">
            <a:avLst/>
          </a:prstGeom>
          <a:noFill/>
        </p:spPr>
        <p:txBody>
          <a:bodyPr wrap="none" lIns="91380" tIns="45692" rIns="91380" bIns="45692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sw-horz-w3c-v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2" y="5649350"/>
            <a:ext cx="3652348" cy="730470"/>
          </a:xfrm>
          <a:prstGeom prst="rect">
            <a:avLst/>
          </a:prstGeom>
        </p:spPr>
      </p:pic>
      <p:pic>
        <p:nvPicPr>
          <p:cNvPr id="8" name="Picture 7" descr="COMMIT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273" y="5583249"/>
            <a:ext cx="2014040" cy="886917"/>
          </a:xfrm>
          <a:prstGeom prst="rect">
            <a:avLst/>
          </a:prstGeom>
        </p:spPr>
      </p:pic>
      <p:pic>
        <p:nvPicPr>
          <p:cNvPr id="9" name="KopieerVU_logoUK" descr="C:\Projecten\VU\Origineel mei 2011\PPTlogosEN\PPTlogosEN\Looking further\VUlogo_EN_Taglineblauw_Wit_HR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3" y="5644688"/>
            <a:ext cx="1499574" cy="85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55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32916" b="72816"/>
          <a:stretch/>
        </p:blipFill>
        <p:spPr>
          <a:xfrm>
            <a:off x="-2770132" y="1453673"/>
            <a:ext cx="10520196" cy="422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7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80" y="2533511"/>
            <a:ext cx="8737600" cy="281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1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event timeline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4450" y="2287518"/>
            <a:ext cx="86867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INSERT {</a:t>
            </a:r>
          </a:p>
          <a:p>
            <a:r>
              <a:rPr lang="en-US" sz="2400" dirty="0" smtClean="0"/>
              <a:t>         ?gen </a:t>
            </a:r>
            <a:r>
              <a:rPr lang="en-US" sz="2400" dirty="0" err="1" smtClean="0"/>
              <a:t>c:precedes</a:t>
            </a:r>
            <a:r>
              <a:rPr lang="en-US" sz="2400" dirty="0" smtClean="0"/>
              <a:t> ?end . </a:t>
            </a:r>
          </a:p>
          <a:p>
            <a:r>
              <a:rPr lang="en-US" sz="2400" dirty="0" smtClean="0"/>
              <a:t> }</a:t>
            </a:r>
          </a:p>
          <a:p>
            <a:r>
              <a:rPr lang="en-US" sz="2400" dirty="0" smtClean="0"/>
              <a:t> WHERE {</a:t>
            </a:r>
          </a:p>
          <a:p>
            <a:r>
              <a:rPr lang="en-US" sz="2400" dirty="0" smtClean="0"/>
              <a:t>        ?act a </a:t>
            </a:r>
            <a:r>
              <a:rPr lang="en-US" sz="2400" dirty="0" err="1" smtClean="0"/>
              <a:t>prov:Activity</a:t>
            </a:r>
            <a:r>
              <a:rPr lang="en-US" sz="2400" dirty="0" smtClean="0"/>
              <a:t> .</a:t>
            </a:r>
          </a:p>
          <a:p>
            <a:r>
              <a:rPr lang="en-US" sz="2400" dirty="0" smtClean="0"/>
              <a:t>        ?act </a:t>
            </a:r>
            <a:r>
              <a:rPr lang="en-US" sz="2400" dirty="0" err="1" smtClean="0"/>
              <a:t>prov:qualifiedEnd</a:t>
            </a:r>
            <a:r>
              <a:rPr lang="en-US" sz="2400" dirty="0" smtClean="0"/>
              <a:t> ?end .</a:t>
            </a:r>
          </a:p>
          <a:p>
            <a:r>
              <a:rPr lang="en-US" sz="2400" dirty="0" smtClean="0"/>
              <a:t>        ?act </a:t>
            </a:r>
            <a:r>
              <a:rPr lang="en-US" sz="2400" dirty="0" err="1" smtClean="0"/>
              <a:t>prov:qualifiedGeneration</a:t>
            </a:r>
            <a:r>
              <a:rPr lang="en-US" sz="2400" dirty="0" smtClean="0"/>
              <a:t> ?gen .</a:t>
            </a:r>
          </a:p>
          <a:p>
            <a:r>
              <a:rPr lang="en-US" sz="2400" dirty="0" smtClean="0"/>
              <a:t>    } 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54436" y="1442906"/>
            <a:ext cx="6637146" cy="2048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73141" y="2294082"/>
            <a:ext cx="1392981" cy="12002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2" rIns="91400" bIns="45702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:e1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61660" y="1433630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66122" y="1463393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07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for cycles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2101974"/>
            <a:ext cx="84128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select ?x where { </a:t>
            </a:r>
          </a:p>
          <a:p>
            <a:r>
              <a:rPr lang="en-US" sz="4000" dirty="0" smtClean="0"/>
              <a:t>?x (</a:t>
            </a:r>
            <a:r>
              <a:rPr lang="en-US" sz="4000" dirty="0" err="1" smtClean="0"/>
              <a:t>c:precedes</a:t>
            </a:r>
            <a:r>
              <a:rPr lang="en-US" sz="4000" dirty="0" smtClean="0"/>
              <a:t>+|</a:t>
            </a:r>
            <a:r>
              <a:rPr lang="en-US" sz="4000" dirty="0" err="1" smtClean="0"/>
              <a:t>c:strictlyPrecedes</a:t>
            </a:r>
            <a:r>
              <a:rPr lang="en-US" sz="4000" dirty="0" smtClean="0"/>
              <a:t>+)/  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c:strictlyPrecedes</a:t>
            </a:r>
            <a:r>
              <a:rPr lang="en-US" sz="4000" dirty="0" smtClean="0"/>
              <a:t> ?x .</a:t>
            </a:r>
          </a:p>
          <a:p>
            <a:r>
              <a:rPr lang="en-US" sz="4000" dirty="0" smtClean="0"/>
              <a:t>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23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0"/>
            <a:ext cx="68887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3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38700"/>
          </a:xfrm>
        </p:spPr>
        <p:txBody>
          <a:bodyPr>
            <a:normAutofit/>
          </a:bodyPr>
          <a:lstStyle/>
          <a:p>
            <a:r>
              <a:rPr lang="en-US" dirty="0" smtClean="0"/>
              <a:t>Impossibility Constraint</a:t>
            </a:r>
            <a:br>
              <a:rPr lang="en-US" dirty="0" smtClean="0"/>
            </a:br>
            <a:r>
              <a:rPr lang="en-US" dirty="0" smtClean="0"/>
              <a:t>e.g. Activity &amp; Entity disjoint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413338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  </a:t>
            </a:r>
          </a:p>
          <a:p>
            <a:r>
              <a:rPr lang="en-US" sz="4000" dirty="0" smtClean="0"/>
              <a:t>    select ?e where {</a:t>
            </a:r>
          </a:p>
          <a:p>
            <a:r>
              <a:rPr lang="en-US" sz="4000" dirty="0" smtClean="0"/>
              <a:t>        ?e a </a:t>
            </a:r>
            <a:r>
              <a:rPr lang="en-US" sz="4000" dirty="0" err="1" smtClean="0"/>
              <a:t>prov:Entity</a:t>
            </a:r>
            <a:r>
              <a:rPr lang="en-US" sz="4000" dirty="0" smtClean="0"/>
              <a:t>, </a:t>
            </a:r>
            <a:r>
              <a:rPr lang="en-US" sz="4000" dirty="0" err="1" smtClean="0"/>
              <a:t>prov:Activity</a:t>
            </a:r>
            <a:r>
              <a:rPr lang="en-US" sz="4000" dirty="0" smtClean="0"/>
              <a:t> .</a:t>
            </a:r>
          </a:p>
          <a:p>
            <a:r>
              <a:rPr lang="en-US" sz="4000" dirty="0" smtClean="0"/>
              <a:t>    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51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0"/>
            <a:ext cx="68887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9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1166"/>
          </a:xfrm>
        </p:spPr>
        <p:txBody>
          <a:bodyPr>
            <a:normAutofit/>
          </a:bodyPr>
          <a:lstStyle/>
          <a:p>
            <a:r>
              <a:rPr lang="en-US" dirty="0" smtClean="0"/>
              <a:t>Do you fill all the slots?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2413338"/>
            <a:ext cx="101130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select ?</a:t>
            </a:r>
            <a:r>
              <a:rPr lang="en-US" sz="4000" dirty="0" err="1" smtClean="0"/>
              <a:t>asc</a:t>
            </a:r>
            <a:r>
              <a:rPr lang="en-US" sz="4000" dirty="0" smtClean="0"/>
              <a:t> where {</a:t>
            </a:r>
          </a:p>
          <a:p>
            <a:r>
              <a:rPr lang="en-US" sz="4000" dirty="0" smtClean="0"/>
              <a:t>        ?</a:t>
            </a:r>
            <a:r>
              <a:rPr lang="en-US" sz="4000" dirty="0" err="1" smtClean="0"/>
              <a:t>asc</a:t>
            </a:r>
            <a:r>
              <a:rPr lang="en-US" sz="4000" dirty="0" smtClean="0"/>
              <a:t> a </a:t>
            </a:r>
            <a:r>
              <a:rPr lang="en-US" sz="4000" dirty="0" err="1" smtClean="0"/>
              <a:t>prov:Association</a:t>
            </a:r>
            <a:r>
              <a:rPr lang="en-US" sz="4000" dirty="0" smtClean="0"/>
              <a:t> .</a:t>
            </a:r>
          </a:p>
          <a:p>
            <a:r>
              <a:rPr lang="en-US" sz="4000" dirty="0" smtClean="0"/>
              <a:t>        FILTER NOT EXISTS {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?a </a:t>
            </a:r>
            <a:r>
              <a:rPr lang="en-US" sz="4000" dirty="0" err="1" smtClean="0"/>
              <a:t>prov:qualifiedAssociation</a:t>
            </a:r>
            <a:r>
              <a:rPr lang="en-US" sz="4000" dirty="0" smtClean="0"/>
              <a:t> ?</a:t>
            </a:r>
            <a:r>
              <a:rPr lang="en-US" sz="4000" dirty="0" err="1" smtClean="0"/>
              <a:t>asc</a:t>
            </a:r>
            <a:r>
              <a:rPr lang="en-US" sz="4000" dirty="0" smtClean="0"/>
              <a:t> .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}</a:t>
            </a:r>
          </a:p>
          <a:p>
            <a:r>
              <a:rPr lang="en-US" sz="4000" dirty="0" smtClean="0"/>
              <a:t>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06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Prov</a:t>
            </a:r>
            <a:r>
              <a:rPr lang="en-US" dirty="0" smtClean="0"/>
              <a:t>-check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pgroth</a:t>
            </a:r>
            <a:r>
              <a:rPr lang="en-US" dirty="0" smtClean="0"/>
              <a:t>/</a:t>
            </a:r>
            <a:r>
              <a:rPr lang="en-US" dirty="0" err="1" smtClean="0"/>
              <a:t>prov</a:t>
            </a:r>
            <a:r>
              <a:rPr lang="en-US" dirty="0" smtClean="0"/>
              <a:t>-check</a:t>
            </a:r>
          </a:p>
          <a:p>
            <a:pPr lvl="1"/>
            <a:endParaRPr lang="en-US" dirty="0"/>
          </a:p>
          <a:p>
            <a:r>
              <a:rPr lang="en-US" dirty="0" smtClean="0"/>
              <a:t>Southampton Provenance Suite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err="1" smtClean="0"/>
              <a:t>provenance.ecs.soton.ac.uk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1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Provenance statements can become fairly complicated </a:t>
            </a:r>
            <a:r>
              <a:rPr lang="en-US" dirty="0" smtClean="0">
                <a:sym typeface="Wingdings"/>
              </a:rPr>
              <a:t></a:t>
            </a:r>
          </a:p>
          <a:p>
            <a:r>
              <a:rPr lang="en-US" dirty="0" smtClean="0">
                <a:sym typeface="Wingdings"/>
              </a:rPr>
              <a:t>In some applications it may become advantageous to </a:t>
            </a:r>
            <a:r>
              <a:rPr lang="en-US" i="1" dirty="0" smtClean="0">
                <a:sym typeface="Wingdings"/>
              </a:rPr>
              <a:t>check</a:t>
            </a:r>
            <a:r>
              <a:rPr lang="en-US" dirty="0" smtClean="0">
                <a:sym typeface="Wingdings"/>
              </a:rPr>
              <a:t> the validity of the provenance structures. </a:t>
            </a:r>
            <a:endParaRPr lang="en-US" dirty="0">
              <a:sym typeface="Wingding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provenance statements</a:t>
            </a:r>
            <a:br>
              <a:rPr lang="en-US" dirty="0" smtClean="0"/>
            </a:br>
            <a:r>
              <a:rPr lang="en-US" dirty="0" smtClean="0"/>
              <a:t>(“Constraints”)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89985" y="4538823"/>
            <a:ext cx="1392981" cy="12002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2" rIns="91400" bIns="45702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e2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159932" y="4538823"/>
            <a:ext cx="1392981" cy="12002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2" rIns="91400" bIns="45702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e1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6" idx="2"/>
            <a:endCxn id="7" idx="6"/>
          </p:cNvCxnSpPr>
          <p:nvPr/>
        </p:nvCxnSpPr>
        <p:spPr>
          <a:xfrm flipH="1">
            <a:off x="3552913" y="5138933"/>
            <a:ext cx="1937072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4"/>
            <a:endCxn id="7" idx="4"/>
          </p:cNvCxnSpPr>
          <p:nvPr/>
        </p:nvCxnSpPr>
        <p:spPr>
          <a:xfrm rot="5400000">
            <a:off x="4521450" y="4074017"/>
            <a:ext cx="12700" cy="3330053"/>
          </a:xfrm>
          <a:prstGeom prst="curvedConnector3">
            <a:avLst>
              <a:gd name="adj1" fmla="val 6478118"/>
            </a:avLst>
          </a:prstGeom>
          <a:ln w="38100" cap="flat" cmpd="sng">
            <a:solidFill>
              <a:schemeClr val="tx1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2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the constraints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41147" y="3256379"/>
            <a:ext cx="7696067" cy="2381721"/>
          </a:xfrm>
        </p:spPr>
        <p:txBody>
          <a:bodyPr>
            <a:normAutofit/>
          </a:bodyPr>
          <a:lstStyle/>
          <a:p>
            <a:r>
              <a:rPr lang="en-US" dirty="0"/>
              <a:t>entity(&lt;http://.../</a:t>
            </a:r>
            <a:r>
              <a:rPr lang="en-US" dirty="0" err="1"/>
              <a:t>isbn</a:t>
            </a:r>
            <a:r>
              <a:rPr lang="en-US" dirty="0"/>
              <a:t>/000651409X&gt;)</a:t>
            </a:r>
          </a:p>
          <a:p>
            <a:r>
              <a:rPr lang="en-US" dirty="0"/>
              <a:t>activity(:</a:t>
            </a:r>
            <a:r>
              <a:rPr lang="en-US" dirty="0" err="1"/>
              <a:t>WritingTheBook</a:t>
            </a:r>
            <a:r>
              <a:rPr lang="en-US" dirty="0"/>
              <a:t>)</a:t>
            </a:r>
          </a:p>
          <a:p>
            <a:r>
              <a:rPr lang="en-US" dirty="0" err="1"/>
              <a:t>wasGeneratedBy</a:t>
            </a:r>
            <a:r>
              <a:rPr lang="en-US" dirty="0"/>
              <a:t>(&lt;http://.../</a:t>
            </a:r>
            <a:r>
              <a:rPr lang="en-US" dirty="0" err="1"/>
              <a:t>isbn</a:t>
            </a:r>
            <a:r>
              <a:rPr lang="en-US" dirty="0"/>
              <a:t>/000651409X&gt;,:</a:t>
            </a:r>
            <a:r>
              <a:rPr lang="en-US" dirty="0" err="1"/>
              <a:t>WritingTheBook</a:t>
            </a:r>
            <a:r>
              <a:rPr lang="en-US" dirty="0"/>
              <a:t>)</a:t>
            </a:r>
          </a:p>
          <a:p>
            <a:r>
              <a:rPr lang="en-US" dirty="0"/>
              <a:t>agent(:</a:t>
            </a:r>
            <a:r>
              <a:rPr lang="en-US" dirty="0" err="1"/>
              <a:t>AmitavGhosh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[</a:t>
            </a:r>
            <a:r>
              <a:rPr lang="en-US" dirty="0" err="1"/>
              <a:t>prov:type</a:t>
            </a:r>
            <a:r>
              <a:rPr lang="en-US" dirty="0"/>
              <a:t>='</a:t>
            </a:r>
            <a:r>
              <a:rPr lang="en-US" dirty="0" err="1"/>
              <a:t>prov:Person</a:t>
            </a:r>
            <a:r>
              <a:rPr lang="en-US" dirty="0"/>
              <a:t>',</a:t>
            </a:r>
            <a:r>
              <a:rPr lang="en-US" dirty="0" err="1"/>
              <a:t>foaf:name</a:t>
            </a:r>
            <a:r>
              <a:rPr lang="en-US" dirty="0"/>
              <a:t>='</a:t>
            </a:r>
            <a:r>
              <a:rPr lang="en-US" dirty="0" err="1"/>
              <a:t>AmitavGhosh</a:t>
            </a:r>
            <a:r>
              <a:rPr lang="en-US" dirty="0"/>
              <a:t>'])</a:t>
            </a:r>
          </a:p>
          <a:p>
            <a:r>
              <a:rPr lang="en-US" dirty="0" err="1">
                <a:solidFill>
                  <a:srgbClr val="800000"/>
                </a:solidFill>
              </a:rPr>
              <a:t>wasAttributedTo</a:t>
            </a:r>
            <a:r>
              <a:rPr lang="en-US" dirty="0">
                <a:solidFill>
                  <a:srgbClr val="800000"/>
                </a:solidFill>
              </a:rPr>
              <a:t>(&lt;http://.../</a:t>
            </a:r>
            <a:r>
              <a:rPr lang="en-US" dirty="0" err="1">
                <a:solidFill>
                  <a:srgbClr val="800000"/>
                </a:solidFill>
              </a:rPr>
              <a:t>isbn</a:t>
            </a:r>
            <a:r>
              <a:rPr lang="en-US" dirty="0">
                <a:solidFill>
                  <a:srgbClr val="800000"/>
                </a:solidFill>
              </a:rPr>
              <a:t>/000651409X&gt;,:</a:t>
            </a:r>
            <a:r>
              <a:rPr lang="en-US" dirty="0" err="1">
                <a:solidFill>
                  <a:srgbClr val="800000"/>
                </a:solidFill>
              </a:rPr>
              <a:t>AmitavGhosh</a:t>
            </a:r>
            <a:r>
              <a:rPr lang="en-US" dirty="0" smtClean="0">
                <a:solidFill>
                  <a:srgbClr val="800000"/>
                </a:solidFill>
              </a:rPr>
              <a:t>,</a:t>
            </a:r>
          </a:p>
          <a:p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                  [</a:t>
            </a:r>
            <a:r>
              <a:rPr lang="en-US" dirty="0" err="1" smtClean="0">
                <a:solidFill>
                  <a:srgbClr val="800000"/>
                </a:solidFill>
              </a:rPr>
              <a:t>roles:witRole</a:t>
            </a:r>
            <a:r>
              <a:rPr lang="en-US" dirty="0" smtClean="0">
                <a:solidFill>
                  <a:srgbClr val="800000"/>
                </a:solidFill>
              </a:rPr>
              <a:t>=</a:t>
            </a:r>
            <a:r>
              <a:rPr lang="en-US" dirty="0">
                <a:solidFill>
                  <a:srgbClr val="800000"/>
                </a:solidFill>
              </a:rPr>
              <a:t>'</a:t>
            </a:r>
            <a:r>
              <a:rPr lang="en-US" dirty="0" err="1">
                <a:solidFill>
                  <a:srgbClr val="800000"/>
                </a:solidFill>
              </a:rPr>
              <a:t>roles:author</a:t>
            </a:r>
            <a:r>
              <a:rPr lang="en-US" dirty="0">
                <a:solidFill>
                  <a:srgbClr val="800000"/>
                </a:solidFill>
              </a:rPr>
              <a:t>'])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26" y="1323342"/>
            <a:ext cx="8232775" cy="16062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abstract data model for provenance (with its own, abstract notation) is also published</a:t>
            </a:r>
          </a:p>
          <a:p>
            <a:r>
              <a:rPr lang="en-US" dirty="0"/>
              <a:t>http://www.w3.org/TR/</a:t>
            </a:r>
            <a:r>
              <a:rPr lang="en-US" dirty="0" err="1"/>
              <a:t>prov</a:t>
            </a:r>
            <a:r>
              <a:rPr lang="en-US" dirty="0"/>
              <a:t>-n/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2"/>
          </p:nvPr>
        </p:nvSpPr>
        <p:spPr>
          <a:xfrm>
            <a:off x="995144" y="5844330"/>
            <a:ext cx="7154024" cy="863174"/>
          </a:xfrm>
        </p:spPr>
        <p:txBody>
          <a:bodyPr>
            <a:normAutofit/>
          </a:bodyPr>
          <a:lstStyle/>
          <a:p>
            <a:pPr marL="109432" indent="0">
              <a:buNone/>
            </a:pPr>
            <a:r>
              <a:rPr lang="en-US" sz="2000" i="1" dirty="0"/>
              <a:t>Note that the “qualified” versions are unnecessary at that level, relationships are n-</a:t>
            </a:r>
            <a:r>
              <a:rPr lang="en-US" sz="2000" i="1" dirty="0" err="1"/>
              <a:t>ary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7832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separate document defines the constraints on the abstract data model</a:t>
            </a:r>
          </a:p>
          <a:p>
            <a:pPr lvl="1"/>
            <a:r>
              <a:rPr lang="en-US" dirty="0" smtClean="0"/>
              <a:t>http://www.w3.org/TR/</a:t>
            </a:r>
            <a:r>
              <a:rPr lang="en-US" dirty="0" err="1" smtClean="0"/>
              <a:t>prov</a:t>
            </a:r>
            <a:r>
              <a:rPr lang="en-US" dirty="0" smtClean="0"/>
              <a:t>-constraints/</a:t>
            </a:r>
          </a:p>
          <a:p>
            <a:r>
              <a:rPr lang="en-US" dirty="0" smtClean="0"/>
              <a:t>Constraints themselves are defined as a set of abstract rules</a:t>
            </a:r>
          </a:p>
          <a:p>
            <a:pPr lvl="1"/>
            <a:r>
              <a:rPr lang="en-US" dirty="0" smtClean="0"/>
              <a:t>they may translated into:</a:t>
            </a:r>
          </a:p>
          <a:p>
            <a:pPr lvl="2"/>
            <a:r>
              <a:rPr lang="en-US" dirty="0"/>
              <a:t>(</a:t>
            </a:r>
            <a:r>
              <a:rPr lang="en-US" dirty="0" smtClean="0"/>
              <a:t>partially) into OWL</a:t>
            </a:r>
          </a:p>
          <a:p>
            <a:pPr lvl="2"/>
            <a:r>
              <a:rPr lang="en-US" dirty="0" smtClean="0"/>
              <a:t>rules, e.g., using SPARQL</a:t>
            </a:r>
          </a:p>
          <a:p>
            <a:pPr lvl="1"/>
            <a:r>
              <a:rPr lang="en-US" dirty="0" smtClean="0"/>
              <a:t>general constraint checkers on the abstract model are also doable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the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0"/>
            <a:ext cx="68887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7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412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Normalization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44336"/>
            <a:ext cx="6040438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005344"/>
            <a:ext cx="77825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an RDF perspective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Expand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Everything is already merged by virtue of URIs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Blank nodes….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43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on a Lifetime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54436" y="2294536"/>
            <a:ext cx="6637146" cy="2048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73141" y="3145712"/>
            <a:ext cx="1392981" cy="120022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0" tIns="45702" rIns="91400" bIns="45702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:e1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6450" y="3289034"/>
            <a:ext cx="2079581" cy="864095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:a1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861660" y="2285260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66122" y="2315023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03974" y="2285260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83555" y="2285260"/>
            <a:ext cx="0" cy="1516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6185" y="2940189"/>
            <a:ext cx="120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66122" y="2961046"/>
            <a:ext cx="128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invalidation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903776" y="252988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86031" y="2516883"/>
            <a:ext cx="54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6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Uniqueness Constraints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7791" y="1699484"/>
            <a:ext cx="83662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select ?e where {</a:t>
            </a:r>
          </a:p>
          <a:p>
            <a:r>
              <a:rPr lang="en-US" sz="3600" dirty="0" smtClean="0"/>
              <a:t>        ?e </a:t>
            </a:r>
            <a:r>
              <a:rPr lang="en-US" sz="3600" dirty="0" err="1" smtClean="0"/>
              <a:t>prov:qualifiedGeneration</a:t>
            </a:r>
            <a:r>
              <a:rPr lang="en-US" sz="3600" dirty="0" smtClean="0"/>
              <a:t> ?gen1 .</a:t>
            </a:r>
          </a:p>
          <a:p>
            <a:r>
              <a:rPr lang="en-US" sz="3600" dirty="0" smtClean="0"/>
              <a:t>        ?gen1 </a:t>
            </a:r>
            <a:r>
              <a:rPr lang="en-US" sz="3600" dirty="0" err="1" smtClean="0"/>
              <a:t>prov:activity</a:t>
            </a:r>
            <a:r>
              <a:rPr lang="en-US" sz="3600" dirty="0" smtClean="0"/>
              <a:t> ?act .</a:t>
            </a:r>
          </a:p>
          <a:p>
            <a:r>
              <a:rPr lang="en-US" sz="3600" dirty="0" smtClean="0"/>
              <a:t>        ?e </a:t>
            </a:r>
            <a:r>
              <a:rPr lang="en-US" sz="3600" dirty="0" err="1" smtClean="0"/>
              <a:t>prov:qualifiedGeneration</a:t>
            </a:r>
            <a:r>
              <a:rPr lang="en-US" sz="3600" dirty="0" smtClean="0"/>
              <a:t> ?gen2 .</a:t>
            </a:r>
          </a:p>
          <a:p>
            <a:r>
              <a:rPr lang="en-US" sz="3600" dirty="0" smtClean="0"/>
              <a:t>        ?gen2 </a:t>
            </a:r>
            <a:r>
              <a:rPr lang="en-US" sz="3600" dirty="0" err="1" smtClean="0"/>
              <a:t>prov:activity</a:t>
            </a:r>
            <a:r>
              <a:rPr lang="en-US" sz="3600" dirty="0" smtClean="0"/>
              <a:t> ?act .    </a:t>
            </a:r>
          </a:p>
          <a:p>
            <a:r>
              <a:rPr lang="en-US" sz="3600" dirty="0" smtClean="0"/>
              <a:t>        FILTER (?gen1 != ?gen2)</a:t>
            </a:r>
          </a:p>
          <a:p>
            <a:r>
              <a:rPr lang="en-US" sz="3600" dirty="0" smtClean="0"/>
              <a:t>    }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970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600" y="0"/>
            <a:ext cx="68887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3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464</Words>
  <Application>Microsoft Macintosh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W3C PROV Constraints</vt:lpstr>
      <vt:lpstr>Checking provenance statements (“Constraints”)</vt:lpstr>
      <vt:lpstr>Definition of the constraints</vt:lpstr>
      <vt:lpstr>Definition of the constraints</vt:lpstr>
      <vt:lpstr>PowerPoint Presentation</vt:lpstr>
      <vt:lpstr>Normalization</vt:lpstr>
      <vt:lpstr>Events on a Lifetime</vt:lpstr>
      <vt:lpstr>Uniqueness Constraints</vt:lpstr>
      <vt:lpstr>PowerPoint Presentation</vt:lpstr>
      <vt:lpstr>PowerPoint Presentation</vt:lpstr>
      <vt:lpstr>PowerPoint Presentation</vt:lpstr>
      <vt:lpstr>Create the event timeline</vt:lpstr>
      <vt:lpstr>Check for cycles</vt:lpstr>
      <vt:lpstr>PowerPoint Presentation</vt:lpstr>
      <vt:lpstr>Impossibility Constraint e.g. Activity &amp; Entity disjoint</vt:lpstr>
      <vt:lpstr>PowerPoint Presentation</vt:lpstr>
      <vt:lpstr>Do you fill all the slots?</vt:lpstr>
      <vt:lpstr>Validators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W3C PROV Constraints</dc:title>
  <dc:creator>Paul Groth</dc:creator>
  <cp:lastModifiedBy>Paul Groth</cp:lastModifiedBy>
  <cp:revision>14</cp:revision>
  <dcterms:created xsi:type="dcterms:W3CDTF">2013-05-26T09:28:18Z</dcterms:created>
  <dcterms:modified xsi:type="dcterms:W3CDTF">2013-05-26T19:51:53Z</dcterms:modified>
</cp:coreProperties>
</file>